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26" r:id="rId2"/>
    <p:sldId id="441" r:id="rId3"/>
    <p:sldId id="429" r:id="rId4"/>
    <p:sldId id="403" r:id="rId5"/>
    <p:sldId id="332" r:id="rId6"/>
    <p:sldId id="397" r:id="rId7"/>
    <p:sldId id="398" r:id="rId8"/>
    <p:sldId id="409" r:id="rId9"/>
    <p:sldId id="435" r:id="rId10"/>
    <p:sldId id="303" r:id="rId11"/>
    <p:sldId id="268" r:id="rId12"/>
    <p:sldId id="442" r:id="rId13"/>
    <p:sldId id="443" r:id="rId14"/>
    <p:sldId id="363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1" autoAdjust="0"/>
    <p:restoredTop sz="94766" autoAdjust="0"/>
  </p:normalViewPr>
  <p:slideViewPr>
    <p:cSldViewPr snapToGrid="0" snapToObjects="1">
      <p:cViewPr varScale="1">
        <p:scale>
          <a:sx n="100" d="100"/>
          <a:sy n="100" d="100"/>
        </p:scale>
        <p:origin x="19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B87AE1-9F02-FD44-B07C-381B11B866D6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0D225D-F32F-654B-A864-875362F37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19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52C6A-8AC9-5C4C-BE62-3ED7B1C50AE3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95554-F5AC-A44A-BF78-424A2A330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DBD73-5B5B-BB48-B70E-09662EB4FBA0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D35CB-B950-8546-A247-63BDD2D7C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702F-1CAF-A14A-B14B-BC8689AE6ECD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B0BCF-527E-104F-93D1-10AC974CE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8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BF584-E6EA-164C-844B-955DBCA1127F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BC7B-1676-5140-960C-948D203AE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5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7E28-F387-C147-BB9B-F0B3313594FC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25CE3-3FDC-4B4E-A50E-EF78184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1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B64-0F2C-6944-9A3B-3D234D3949CF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383EF-3E90-8544-ACD2-2A4330EC1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70A7D-6B88-BB44-B302-8BF0C425CC05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3E884-D6FA-9149-B211-C49861323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B2EA-1D34-104F-8E27-0CDB2AE4B91C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E59F7-B00F-5347-8A05-C005BAF52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3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184E-EFFE-EF47-B5DB-D76BD22BF601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FB826-EC3F-584C-9EA9-3D4819B1B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5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182FA-B7EE-1442-8469-3055D04249F8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6E47F-3BE6-7A4A-A3C4-4CB84B1AA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5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15BE3-8C8D-444D-B775-523A71275899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A616-56AF-114A-A454-CDF7F2187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9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6967FC0-D5E3-4C47-8FC6-342E6ED8F185}" type="datetime1">
              <a:rPr lang="en-US"/>
              <a:pPr>
                <a:defRPr/>
              </a:pPr>
              <a:t>3/29/23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9D3705E-4015-654C-A3ED-0BE77747E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ltrading.com/womens-fortune-teller-gypsy-costume-a2-14290794.fltr?csku=IC1051LG&amp;plaId=55561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44366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Balkan Romani Music: Issues of Appropriation And Representation </a:t>
            </a:r>
          </a:p>
          <a:p>
            <a:pPr marL="0" indent="0" algn="ctr">
              <a:buNone/>
            </a:pPr>
            <a:r>
              <a:rPr lang="en-US" sz="3600" dirty="0"/>
              <a:t>Cultural exchange </a:t>
            </a:r>
          </a:p>
          <a:p>
            <a:pPr marL="0" indent="0" algn="ctr">
              <a:buNone/>
            </a:pPr>
            <a:r>
              <a:rPr lang="en-US" sz="3600" dirty="0"/>
              <a:t>Appreciation vs. Appropriation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“Power imbalance</a:t>
            </a:r>
          </a:p>
          <a:p>
            <a:pPr marL="0" indent="0" algn="ctr">
              <a:buNone/>
            </a:pPr>
            <a:r>
              <a:rPr lang="en-US" sz="3600" dirty="0"/>
              <a:t>Harmful, mocking</a:t>
            </a:r>
          </a:p>
          <a:p>
            <a:pPr marL="0" indent="0" algn="ctr">
              <a:buNone/>
            </a:pPr>
            <a:r>
              <a:rPr lang="en-US" sz="3600" dirty="0"/>
              <a:t>Used without consent</a:t>
            </a:r>
          </a:p>
          <a:p>
            <a:pPr marL="0" indent="0" algn="ctr">
              <a:buNone/>
            </a:pPr>
            <a:r>
              <a:rPr lang="en-US" sz="3600" dirty="0"/>
              <a:t>Commodification, profit”</a:t>
            </a:r>
          </a:p>
          <a:p>
            <a:pPr marL="0" indent="0" algn="ctr">
              <a:buNone/>
            </a:pPr>
            <a:r>
              <a:rPr lang="en-US" sz="3600" dirty="0"/>
              <a:t>But consider context: hybridity</a:t>
            </a:r>
          </a:p>
        </p:txBody>
      </p:sp>
    </p:spTree>
    <p:extLst>
      <p:ext uri="{BB962C8B-B14F-4D97-AF65-F5344CB8AC3E}">
        <p14:creationId xmlns:p14="http://schemas.microsoft.com/office/powerpoint/2010/main" val="2172687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 flipV="1">
            <a:off x="2384425" y="4978400"/>
            <a:ext cx="5486400" cy="481013"/>
          </a:xfrm>
        </p:spPr>
        <p:txBody>
          <a:bodyPr/>
          <a:lstStyle/>
          <a:p>
            <a:pPr algn="ctr"/>
            <a:b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400" b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9394" name="Picture Placeholder 4" descr="GoranBreg Guca2010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5" b="-6285"/>
          <a:stretch>
            <a:fillRect/>
          </a:stretch>
        </p:blipFill>
        <p:spPr>
          <a:xfrm>
            <a:off x="1792288" y="406401"/>
            <a:ext cx="5486400" cy="3987800"/>
          </a:xfrm>
        </p:spPr>
      </p:pic>
      <p:sp>
        <p:nvSpPr>
          <p:cNvPr id="59395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737100"/>
            <a:ext cx="9144000" cy="2120900"/>
          </a:xfrm>
        </p:spPr>
        <p:txBody>
          <a:bodyPr/>
          <a:lstStyle/>
          <a:p>
            <a:pPr algn="ctr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Goran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Bregović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Guča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Brass Band Festival, Serbia, 2010</a:t>
            </a:r>
          </a:p>
          <a:p>
            <a:pPr algn="ctr"/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1990s Popularity of Brass Band Music </a:t>
            </a:r>
          </a:p>
          <a:p>
            <a:pPr algn="ctr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Emir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Kusturtica’s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 films: Underground, Time of the Gypsies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Bregovic Kar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14338"/>
            <a:ext cx="711835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0B7AC-CA9F-E212-43AB-629A5F672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F660-956E-72E1-FC09-2BA5A2516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76238"/>
            <a:ext cx="8229600" cy="1143000"/>
          </a:xfrm>
        </p:spPr>
        <p:txBody>
          <a:bodyPr/>
          <a:lstStyle/>
          <a:p>
            <a:r>
              <a:rPr lang="en-US" sz="3600" dirty="0"/>
              <a:t>Wedding and funeral band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Content Placeholder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F34E7EDF-E9E4-DB63-9C82-C7A373F66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00" y="1676400"/>
            <a:ext cx="8375650" cy="4686300"/>
          </a:xfrm>
        </p:spPr>
      </p:pic>
    </p:spTree>
    <p:extLst>
      <p:ext uri="{BB962C8B-B14F-4D97-AF65-F5344CB8AC3E}">
        <p14:creationId xmlns:p14="http://schemas.microsoft.com/office/powerpoint/2010/main" val="273962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8C5F-FD76-9D1F-3197-500A3E1A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434459D-E6DA-E92E-9B6B-89AE5151E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28700"/>
            <a:ext cx="8470900" cy="5554662"/>
          </a:xfrm>
        </p:spPr>
      </p:pic>
    </p:spTree>
    <p:extLst>
      <p:ext uri="{BB962C8B-B14F-4D97-AF65-F5344CB8AC3E}">
        <p14:creationId xmlns:p14="http://schemas.microsoft.com/office/powerpoint/2010/main" val="2464616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1792288" y="4114800"/>
            <a:ext cx="5486400" cy="868363"/>
          </a:xfrm>
        </p:spPr>
        <p:txBody>
          <a:bodyPr/>
          <a:lstStyle/>
          <a:p>
            <a:pPr algn="ctr"/>
            <a: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  <a:t>Marko i Boban Marković Ork. (Serbia)</a:t>
            </a:r>
            <a:b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0">
                <a:latin typeface="Calibri" charset="0"/>
                <a:ea typeface="ＭＳ Ｐゴシック" charset="0"/>
                <a:cs typeface="ＭＳ Ｐゴシック" charset="0"/>
              </a:rPr>
              <a:t>vs. Fanfare Ciocarlia (Romania)</a:t>
            </a:r>
          </a:p>
        </p:txBody>
      </p:sp>
      <p:pic>
        <p:nvPicPr>
          <p:cNvPr id="64514" name="Picture Placeholder 4" descr="Battle2bands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007" b="-51007"/>
          <a:stretch>
            <a:fillRect/>
          </a:stretch>
        </p:blipFill>
        <p:spPr>
          <a:xfrm>
            <a:off x="1049338" y="868363"/>
            <a:ext cx="7096125" cy="4114800"/>
          </a:xfrm>
        </p:spPr>
      </p:pic>
      <p:sp>
        <p:nvSpPr>
          <p:cNvPr id="64515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638" y="5181600"/>
            <a:ext cx="7827962" cy="990600"/>
          </a:xfrm>
        </p:spPr>
        <p:txBody>
          <a:bodyPr/>
          <a:lstStyle/>
          <a:p>
            <a:pPr algn="ctr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Balkan Brass Battle 2011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91794E-E215-FC03-2FE3-3D9B9105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225800" cy="1530350"/>
          </a:xfrm>
        </p:spPr>
        <p:txBody>
          <a:bodyPr/>
          <a:lstStyle/>
          <a:p>
            <a:r>
              <a:rPr lang="en-US" dirty="0"/>
              <a:t>Gypsy Halloween Costumes</a:t>
            </a:r>
          </a:p>
        </p:txBody>
      </p:sp>
      <p:pic>
        <p:nvPicPr>
          <p:cNvPr id="8" name="Content Placeholder 7" descr="A person in a colorful dress&#10;&#10;Description automatically generated with medium confidence">
            <a:extLst>
              <a:ext uri="{FF2B5EF4-FFF2-40B4-BE49-F238E27FC236}">
                <a16:creationId xmlns:a16="http://schemas.microsoft.com/office/drawing/2014/main" id="{27D46AED-438F-1EAC-5385-4C39B3036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831" y="273050"/>
            <a:ext cx="3342187" cy="585311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7673C5-FFAE-6CA0-529F-33E148F43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38400"/>
            <a:ext cx="3008313" cy="3687763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https://www.orientaltrading.com/womens-fortune-teller-gypsy-costume-a2-14290794.fltr?csku=IC1051LG&amp;plaId=555614</a:t>
            </a:r>
            <a:endParaRPr lang="en-US" dirty="0"/>
          </a:p>
          <a:p>
            <a:endParaRPr lang="en-US" dirty="0"/>
          </a:p>
          <a:p>
            <a:r>
              <a:rPr lang="en-US" dirty="0"/>
              <a:t>$185</a:t>
            </a:r>
          </a:p>
        </p:txBody>
      </p:sp>
    </p:spTree>
    <p:extLst>
      <p:ext uri="{BB962C8B-B14F-4D97-AF65-F5344CB8AC3E}">
        <p14:creationId xmlns:p14="http://schemas.microsoft.com/office/powerpoint/2010/main" val="286184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489"/>
          </a:xfrm>
        </p:spPr>
        <p:txBody>
          <a:bodyPr/>
          <a:lstStyle/>
          <a:p>
            <a:r>
              <a:rPr lang="en-US" sz="3200" b="1" dirty="0"/>
              <a:t>Esmeralda, Disney’s Hunchback of Notre Dame</a:t>
            </a:r>
          </a:p>
        </p:txBody>
      </p:sp>
      <p:pic>
        <p:nvPicPr>
          <p:cNvPr id="4" name="Content Placeholder 3" descr="Esmerald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87" r="-51587"/>
          <a:stretch>
            <a:fillRect/>
          </a:stretch>
        </p:blipFill>
        <p:spPr>
          <a:xfrm>
            <a:off x="233112" y="1021074"/>
            <a:ext cx="8229600" cy="5653257"/>
          </a:xfrm>
        </p:spPr>
      </p:pic>
    </p:spTree>
    <p:extLst>
      <p:ext uri="{BB962C8B-B14F-4D97-AF65-F5344CB8AC3E}">
        <p14:creationId xmlns:p14="http://schemas.microsoft.com/office/powerpoint/2010/main" val="390860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88"/>
            <a:ext cx="8229600" cy="105847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Cultural Appropriation: </a:t>
            </a:r>
            <a:br>
              <a:rPr lang="en-US" b="1" dirty="0"/>
            </a:br>
            <a:r>
              <a:rPr lang="en-US" b="1" dirty="0"/>
              <a:t>Fashion, food, magic, music</a:t>
            </a:r>
          </a:p>
        </p:txBody>
      </p:sp>
      <p:pic>
        <p:nvPicPr>
          <p:cNvPr id="4" name="Content Placeholder 3" descr="11154754_10205344069354363_2929852304478165671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92" b="-3592"/>
          <a:stretch>
            <a:fillRect/>
          </a:stretch>
        </p:blipFill>
        <p:spPr>
          <a:xfrm>
            <a:off x="457200" y="1446576"/>
            <a:ext cx="8229600" cy="5014770"/>
          </a:xfrm>
        </p:spPr>
      </p:pic>
    </p:spTree>
    <p:extLst>
      <p:ext uri="{BB962C8B-B14F-4D97-AF65-F5344CB8AC3E}">
        <p14:creationId xmlns:p14="http://schemas.microsoft.com/office/powerpoint/2010/main" val="219487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0" y="-381000"/>
            <a:ext cx="100203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YGypsy fest2017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28" b="-7628"/>
          <a:stretch>
            <a:fillRect/>
          </a:stretch>
        </p:blipFill>
        <p:spPr>
          <a:xfrm>
            <a:off x="250398" y="766150"/>
            <a:ext cx="8620847" cy="6091850"/>
          </a:xfrm>
        </p:spPr>
      </p:pic>
    </p:spTree>
    <p:extLst>
      <p:ext uri="{BB962C8B-B14F-4D97-AF65-F5344CB8AC3E}">
        <p14:creationId xmlns:p14="http://schemas.microsoft.com/office/powerpoint/2010/main" val="302263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229"/>
          </a:xfrm>
        </p:spPr>
        <p:txBody>
          <a:bodyPr/>
          <a:lstStyle/>
          <a:p>
            <a:r>
              <a:rPr lang="en-US" dirty="0"/>
              <a:t>Protest by Roma and Allies</a:t>
            </a:r>
          </a:p>
        </p:txBody>
      </p:sp>
      <p:pic>
        <p:nvPicPr>
          <p:cNvPr id="4" name="Content Placeholder 3" descr="NYGypsy fest 2016 protes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" b="1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735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26304_539357552816926_1548935514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57200" y="879126"/>
            <a:ext cx="8229600" cy="4970275"/>
          </a:xfrm>
        </p:spPr>
      </p:pic>
    </p:spTree>
    <p:extLst>
      <p:ext uri="{BB962C8B-B14F-4D97-AF65-F5344CB8AC3E}">
        <p14:creationId xmlns:p14="http://schemas.microsoft.com/office/powerpoint/2010/main" val="130375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idnapped By G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49" b="-14749"/>
          <a:stretch>
            <a:fillRect/>
          </a:stretch>
        </p:blipFill>
        <p:spPr>
          <a:xfrm>
            <a:off x="457200" y="829134"/>
            <a:ext cx="8229600" cy="5297029"/>
          </a:xfrm>
        </p:spPr>
      </p:pic>
    </p:spTree>
    <p:extLst>
      <p:ext uri="{BB962C8B-B14F-4D97-AF65-F5344CB8AC3E}">
        <p14:creationId xmlns:p14="http://schemas.microsoft.com/office/powerpoint/2010/main" val="4116411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15899</TotalTime>
  <Words>137</Words>
  <Application>Microsoft Macintosh PowerPoint</Application>
  <PresentationFormat>On-screen Show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Gypsy Halloween Costumes</vt:lpstr>
      <vt:lpstr>Esmeralda, Disney’s Hunchback of Notre Dame</vt:lpstr>
      <vt:lpstr>Cultural Appropriation:  Fashion, food, magic, music</vt:lpstr>
      <vt:lpstr>PowerPoint Presentation</vt:lpstr>
      <vt:lpstr>PowerPoint Presentation</vt:lpstr>
      <vt:lpstr>Protest by Roma and Allies</vt:lpstr>
      <vt:lpstr>PowerPoint Presentation</vt:lpstr>
      <vt:lpstr>PowerPoint Presentation</vt:lpstr>
      <vt:lpstr>    </vt:lpstr>
      <vt:lpstr>PowerPoint Presentation</vt:lpstr>
      <vt:lpstr>Wedding and funeral band </vt:lpstr>
      <vt:lpstr>PowerPoint Presentation</vt:lpstr>
      <vt:lpstr>Marko i Boban Marković Ork. (Serbia) vs. Fanfare Ciocarlia (Romania)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Gypsy Music, Hybridity and Appropriation:  Balkan Dilemmas of Post-modernity</dc:title>
  <dc:creator>Carol Silverman</dc:creator>
  <cp:lastModifiedBy>Carol Silverman</cp:lastModifiedBy>
  <cp:revision>306</cp:revision>
  <dcterms:created xsi:type="dcterms:W3CDTF">2014-05-27T08:25:55Z</dcterms:created>
  <dcterms:modified xsi:type="dcterms:W3CDTF">2023-03-29T17:21:02Z</dcterms:modified>
</cp:coreProperties>
</file>