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40" r:id="rId2"/>
    <p:sldId id="262" r:id="rId3"/>
    <p:sldId id="286" r:id="rId4"/>
    <p:sldId id="407" r:id="rId5"/>
    <p:sldId id="406" r:id="rId6"/>
    <p:sldId id="381" r:id="rId7"/>
    <p:sldId id="492" r:id="rId8"/>
    <p:sldId id="256" r:id="rId9"/>
    <p:sldId id="268" r:id="rId10"/>
    <p:sldId id="263" r:id="rId11"/>
    <p:sldId id="266" r:id="rId12"/>
    <p:sldId id="267" r:id="rId13"/>
    <p:sldId id="269" r:id="rId14"/>
    <p:sldId id="512" r:id="rId15"/>
    <p:sldId id="508" r:id="rId16"/>
    <p:sldId id="509" r:id="rId17"/>
    <p:sldId id="510" r:id="rId18"/>
    <p:sldId id="511" r:id="rId19"/>
    <p:sldId id="403" r:id="rId20"/>
    <p:sldId id="335" r:id="rId21"/>
    <p:sldId id="350" r:id="rId22"/>
    <p:sldId id="354" r:id="rId23"/>
    <p:sldId id="355" r:id="rId24"/>
    <p:sldId id="356" r:id="rId25"/>
    <p:sldId id="384" r:id="rId26"/>
    <p:sldId id="305" r:id="rId27"/>
    <p:sldId id="280" r:id="rId28"/>
    <p:sldId id="311" r:id="rId29"/>
    <p:sldId id="309" r:id="rId30"/>
    <p:sldId id="379" r:id="rId31"/>
    <p:sldId id="385" r:id="rId32"/>
    <p:sldId id="387" r:id="rId33"/>
    <p:sldId id="378" r:id="rId34"/>
    <p:sldId id="388" r:id="rId35"/>
    <p:sldId id="389" r:id="rId36"/>
    <p:sldId id="390" r:id="rId37"/>
    <p:sldId id="391" r:id="rId38"/>
    <p:sldId id="392" r:id="rId39"/>
    <p:sldId id="395" r:id="rId40"/>
    <p:sldId id="325" r:id="rId41"/>
    <p:sldId id="336" r:id="rId42"/>
    <p:sldId id="396" r:id="rId43"/>
    <p:sldId id="287" r:id="rId44"/>
    <p:sldId id="33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5547"/>
  </p:normalViewPr>
  <p:slideViewPr>
    <p:cSldViewPr snapToGrid="0" snapToObjects="1">
      <p:cViewPr varScale="1">
        <p:scale>
          <a:sx n="101" d="100"/>
          <a:sy n="101"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66F3B-2A79-2E43-9396-7CE23C73996A}" type="datetimeFigureOut">
              <a:rPr lang="en-US" smtClean="0"/>
              <a:t>3/22/23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01F1F-39D3-FC48-97A1-A258D90A3E3F}" type="slidenum">
              <a:rPr lang="en-US" smtClean="0"/>
              <a:t>‹#›</a:t>
            </a:fld>
            <a:endParaRPr lang="en-US"/>
          </a:p>
        </p:txBody>
      </p:sp>
    </p:spTree>
    <p:extLst>
      <p:ext uri="{BB962C8B-B14F-4D97-AF65-F5344CB8AC3E}">
        <p14:creationId xmlns:p14="http://schemas.microsoft.com/office/powerpoint/2010/main" val="61159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ICH discourse (safeguarding)  evokes the cultural object in danger-- the threat of globalization; what is ours needs to be protected.</a:t>
            </a:r>
          </a:p>
          <a:p>
            <a:r>
              <a:rPr lang="en-US" sz="1200" kern="1200" dirty="0">
                <a:solidFill>
                  <a:schemeClr val="tx1"/>
                </a:solidFill>
                <a:effectLst/>
                <a:latin typeface="+mn-lt"/>
                <a:ea typeface="+mn-ea"/>
                <a:cs typeface="+mn-cs"/>
              </a:rPr>
              <a:t>This resonates with nationalist parties and platforms that see native culture under attack-- EU as meddling, sees gender rights as foreign concept, see Muslims and Roma as foreign and dangerous terrorists. </a:t>
            </a:r>
          </a:p>
          <a:p>
            <a:r>
              <a:rPr lang="en-US" sz="1200" kern="1200" dirty="0">
                <a:solidFill>
                  <a:schemeClr val="tx1"/>
                </a:solidFill>
                <a:effectLst/>
                <a:latin typeface="+mn-lt"/>
                <a:ea typeface="+mn-ea"/>
                <a:cs typeface="+mn-cs"/>
              </a:rPr>
              <a:t> Nationalist websites images feature women and children—family values--in costume— at E Orthodox religious sites—</a:t>
            </a:r>
          </a:p>
          <a:p>
            <a:r>
              <a:rPr lang="en-US" sz="1200" kern="1200" dirty="0">
                <a:solidFill>
                  <a:schemeClr val="tx1"/>
                </a:solidFill>
                <a:effectLst/>
                <a:latin typeface="+mn-lt"/>
                <a:ea typeface="+mn-ea"/>
                <a:cs typeface="+mn-cs"/>
              </a:rPr>
              <a:t>Dangerous images of Roma, Muslims, refugees, trans people, gay people, prostitutes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Folk music is ours. But village music is too obsolete old fashioned, so turn to pop music and even wedding bands.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MV—imagining the past—neo-traditional turn—</a:t>
            </a:r>
          </a:p>
          <a:p>
            <a:r>
              <a:rPr lang="en-US" sz="1200" kern="1200" dirty="0">
                <a:solidFill>
                  <a:schemeClr val="tx1"/>
                </a:solidFill>
                <a:effectLst/>
                <a:latin typeface="+mn-lt"/>
                <a:ea typeface="+mn-ea"/>
                <a:cs typeface="+mn-cs"/>
              </a:rPr>
              <a:t>BG: authoritarian and even mainstream parties</a:t>
            </a:r>
          </a:p>
          <a:p>
            <a:r>
              <a:rPr lang="en-US" sz="1200" kern="1200" dirty="0">
                <a:solidFill>
                  <a:schemeClr val="tx1"/>
                </a:solidFill>
                <a:effectLst/>
                <a:latin typeface="+mn-lt"/>
                <a:ea typeface="+mn-ea"/>
                <a:cs typeface="+mn-cs"/>
              </a:rPr>
              <a:t>Benjamin </a:t>
            </a:r>
            <a:r>
              <a:rPr lang="en-US" sz="1200" kern="1200" dirty="0" err="1">
                <a:solidFill>
                  <a:schemeClr val="tx1"/>
                </a:solidFill>
                <a:effectLst/>
                <a:latin typeface="+mn-lt"/>
                <a:ea typeface="+mn-ea"/>
                <a:cs typeface="+mn-cs"/>
              </a:rPr>
              <a:t>Teitelbaums</a:t>
            </a:r>
            <a:r>
              <a:rPr lang="en-US" sz="1200" kern="1200" dirty="0">
                <a:solidFill>
                  <a:schemeClr val="tx1"/>
                </a:solidFill>
                <a:effectLst/>
                <a:latin typeface="+mn-lt"/>
                <a:ea typeface="+mn-ea"/>
                <a:cs typeface="+mn-cs"/>
              </a:rPr>
              <a:t>’ of Bannon by right wing.</a:t>
            </a:r>
          </a:p>
          <a:p>
            <a:r>
              <a:rPr lang="en-US" sz="1200" kern="1200" dirty="0">
                <a:solidFill>
                  <a:schemeClr val="tx1"/>
                </a:solidFill>
                <a:effectLst/>
                <a:latin typeface="+mn-lt"/>
                <a:ea typeface="+mn-ea"/>
                <a:cs typeface="+mn-cs"/>
              </a:rPr>
              <a:t>Retro- marketing—selected nostalgia</a:t>
            </a:r>
          </a:p>
          <a:p>
            <a:r>
              <a:rPr lang="en-US" sz="1200" kern="1200" dirty="0">
                <a:solidFill>
                  <a:schemeClr val="tx1"/>
                </a:solidFill>
                <a:effectLst/>
                <a:latin typeface="+mn-lt"/>
                <a:ea typeface="+mn-ea"/>
                <a:cs typeface="+mn-cs"/>
              </a:rPr>
              <a:t>We want our country back again</a:t>
            </a:r>
          </a:p>
          <a:p>
            <a:r>
              <a:rPr lang="en-US" sz="1200" kern="1200" dirty="0">
                <a:solidFill>
                  <a:schemeClr val="tx1"/>
                </a:solidFill>
                <a:effectLst/>
                <a:latin typeface="+mn-lt"/>
                <a:ea typeface="+mn-ea"/>
                <a:cs typeface="+mn-cs"/>
              </a:rPr>
              <a:t>Let’s make our country great again, patriotism tied to cultural pride</a:t>
            </a:r>
          </a:p>
          <a:p>
            <a:r>
              <a:rPr lang="en-US" sz="1200" kern="1200" dirty="0">
                <a:solidFill>
                  <a:schemeClr val="tx1"/>
                </a:solidFill>
                <a:effectLst/>
                <a:latin typeface="+mn-lt"/>
                <a:ea typeface="+mn-ea"/>
                <a:cs typeface="+mn-cs"/>
              </a:rPr>
              <a:t>Multiculturalism is over</a:t>
            </a:r>
          </a:p>
          <a:p>
            <a:r>
              <a:rPr lang="en-US" sz="1200" kern="1200" dirty="0">
                <a:solidFill>
                  <a:schemeClr val="tx1"/>
                </a:solidFill>
                <a:effectLst/>
                <a:latin typeface="+mn-lt"/>
                <a:ea typeface="+mn-ea"/>
                <a:cs typeface="+mn-cs"/>
              </a:rPr>
              <a:t>Ethnos before demos – race and ethnicity before citizenship</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4970901-1B49-0B45-9FE4-49A31FABAF53}" type="slidenum">
              <a:rPr lang="en-US" smtClean="0"/>
              <a:t>26</a:t>
            </a:fld>
            <a:endParaRPr lang="en-US"/>
          </a:p>
        </p:txBody>
      </p:sp>
    </p:spTree>
    <p:extLst>
      <p:ext uri="{BB962C8B-B14F-4D97-AF65-F5344CB8AC3E}">
        <p14:creationId xmlns:p14="http://schemas.microsoft.com/office/powerpoint/2010/main" val="61277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8DEF-6756-264D-BBD0-FFC33F3C9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7F0400-203F-6841-813B-E2B3902420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DFDA62-5113-E74F-B268-1B61474D1E46}"/>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5" name="Footer Placeholder 4">
            <a:extLst>
              <a:ext uri="{FF2B5EF4-FFF2-40B4-BE49-F238E27FC236}">
                <a16:creationId xmlns:a16="http://schemas.microsoft.com/office/drawing/2014/main" id="{14E5398B-F0A8-E544-9A1C-AA6D484E6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4EC33-345A-DC4A-81D7-35081902638F}"/>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214606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C2F8C-2A06-CA49-B0AF-1EFDD0CED7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A02DE7-EEFC-C845-A508-FD55B3075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DC9F2-E902-6D44-BAE7-F6C70C31F8A3}"/>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5" name="Footer Placeholder 4">
            <a:extLst>
              <a:ext uri="{FF2B5EF4-FFF2-40B4-BE49-F238E27FC236}">
                <a16:creationId xmlns:a16="http://schemas.microsoft.com/office/drawing/2014/main" id="{DF64EEC4-BA5D-AA4C-912D-A4755A99A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C74B2-6A0B-B549-9695-CDF9CEB9621A}"/>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23474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B17E41-C00A-3841-A657-3EE3A6DF61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794191-3A84-714D-AF64-9E1D019A76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A9002-2F44-204A-B15C-9F5E156AEB79}"/>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5" name="Footer Placeholder 4">
            <a:extLst>
              <a:ext uri="{FF2B5EF4-FFF2-40B4-BE49-F238E27FC236}">
                <a16:creationId xmlns:a16="http://schemas.microsoft.com/office/drawing/2014/main" id="{4ABF6B4B-D9C6-A340-AB58-6E1D0D6FE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EDA54-E8BF-6E47-9C70-DEBC3AEB6FA5}"/>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101396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89979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CA2-867E-7A41-9720-4411F55C3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B32AE-C776-8E4B-8953-670D7C0D92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8D316-1F0B-124D-B1F8-76EAFB52CFC1}"/>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5" name="Footer Placeholder 4">
            <a:extLst>
              <a:ext uri="{FF2B5EF4-FFF2-40B4-BE49-F238E27FC236}">
                <a16:creationId xmlns:a16="http://schemas.microsoft.com/office/drawing/2014/main" id="{990B5E83-8278-B746-8D87-641DAE2F6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E57C1-E193-354C-8FB1-C16E74F4A400}"/>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279515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0CE-E3B0-FC4F-964D-B1C46FA559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CE3DF-2E70-1642-8641-3F3CA34C87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8515D-03B6-FA49-9FF3-F48F0567BA68}"/>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5" name="Footer Placeholder 4">
            <a:extLst>
              <a:ext uri="{FF2B5EF4-FFF2-40B4-BE49-F238E27FC236}">
                <a16:creationId xmlns:a16="http://schemas.microsoft.com/office/drawing/2014/main" id="{FE0D9DC1-53BB-5744-8E9C-6E8A1BF5B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6BFD2-0195-AF49-8542-FB53B3CF28DF}"/>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159162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C354-9AFA-684E-972B-759A86ACE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B29CD-D46A-E545-8273-6FAC1F5D2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35628-6036-9B48-BE54-DBF8127BB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B16544-F152-9546-9632-EF147340AEA8}"/>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6" name="Footer Placeholder 5">
            <a:extLst>
              <a:ext uri="{FF2B5EF4-FFF2-40B4-BE49-F238E27FC236}">
                <a16:creationId xmlns:a16="http://schemas.microsoft.com/office/drawing/2014/main" id="{5A5A82F0-64AC-964B-A31E-66F23228B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88880B-FB57-3F40-AF9C-28553709EC2D}"/>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183397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549D-928F-FA46-85B2-7D2ECA767C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FA34EB-48EE-6A44-BC4C-6995EA753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D921E-94DC-724E-B622-912C0A92B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6BCCD1-1632-2445-A6CD-49704F1D0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EB062D-0BF1-3844-9A34-B8F28D2A37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1DDFA8-6331-844C-BA09-644107F6E556}"/>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8" name="Footer Placeholder 7">
            <a:extLst>
              <a:ext uri="{FF2B5EF4-FFF2-40B4-BE49-F238E27FC236}">
                <a16:creationId xmlns:a16="http://schemas.microsoft.com/office/drawing/2014/main" id="{590E798A-B25D-8544-B6A3-171928B39B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8049A3-0360-C642-B16B-8C3329AF6693}"/>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195328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1B08-8143-7248-9EAE-EE8DF3CF1D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D92F5E-1C74-634F-A7B6-7F84DB7816D1}"/>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4" name="Footer Placeholder 3">
            <a:extLst>
              <a:ext uri="{FF2B5EF4-FFF2-40B4-BE49-F238E27FC236}">
                <a16:creationId xmlns:a16="http://schemas.microsoft.com/office/drawing/2014/main" id="{177CBA5C-2E3F-2A4F-BCAD-DFF74C4ABC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ED84EC-6333-4A44-BF15-9FCC5AE329DB}"/>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348233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FEDFD-F682-8940-A927-8AA9338F031B}"/>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3" name="Footer Placeholder 2">
            <a:extLst>
              <a:ext uri="{FF2B5EF4-FFF2-40B4-BE49-F238E27FC236}">
                <a16:creationId xmlns:a16="http://schemas.microsoft.com/office/drawing/2014/main" id="{C73ED5E3-7CC3-DF4C-A017-1F9E672236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B2699A-A71D-A944-87E4-3933003A8C8B}"/>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421010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85D6-4BFC-DE42-A63B-DA8E29194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A09D1-A3A8-154B-823D-19CCE9A12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2F63DC-53C8-E54D-90DB-E327D3623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F3656-79FE-9341-8F25-501F830D4C17}"/>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6" name="Footer Placeholder 5">
            <a:extLst>
              <a:ext uri="{FF2B5EF4-FFF2-40B4-BE49-F238E27FC236}">
                <a16:creationId xmlns:a16="http://schemas.microsoft.com/office/drawing/2014/main" id="{B3D0FB04-D0CC-A445-A6EC-2C89E7207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98EE2-08DD-084D-B412-213B77C1A879}"/>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146570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D9F5-CC53-E340-9D9B-3234C0FEF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688EFF-C2EA-BA4B-AC81-78D4AE3B6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FA6A7-F541-4D44-BF47-9600229DE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D3737-B8AA-B645-9959-1B0A3CA46114}"/>
              </a:ext>
            </a:extLst>
          </p:cNvPr>
          <p:cNvSpPr>
            <a:spLocks noGrp="1"/>
          </p:cNvSpPr>
          <p:nvPr>
            <p:ph type="dt" sz="half" idx="10"/>
          </p:nvPr>
        </p:nvSpPr>
        <p:spPr/>
        <p:txBody>
          <a:bodyPr/>
          <a:lstStyle/>
          <a:p>
            <a:fld id="{578D8075-2A72-F545-BB03-710A57EA981D}" type="datetimeFigureOut">
              <a:rPr lang="en-US" smtClean="0"/>
              <a:t>3/22/23</a:t>
            </a:fld>
            <a:endParaRPr lang="en-US"/>
          </a:p>
        </p:txBody>
      </p:sp>
      <p:sp>
        <p:nvSpPr>
          <p:cNvPr id="6" name="Footer Placeholder 5">
            <a:extLst>
              <a:ext uri="{FF2B5EF4-FFF2-40B4-BE49-F238E27FC236}">
                <a16:creationId xmlns:a16="http://schemas.microsoft.com/office/drawing/2014/main" id="{ED253BC7-78AB-F141-9AFA-4C2323EE2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502CB-2CEE-994A-93DD-F1BE41739E33}"/>
              </a:ext>
            </a:extLst>
          </p:cNvPr>
          <p:cNvSpPr>
            <a:spLocks noGrp="1"/>
          </p:cNvSpPr>
          <p:nvPr>
            <p:ph type="sldNum" sz="quarter" idx="12"/>
          </p:nvPr>
        </p:nvSpPr>
        <p:spPr/>
        <p:txBody>
          <a:bodyPr/>
          <a:lstStyle/>
          <a:p>
            <a:fld id="{EC7D6900-98D3-E44F-B9C5-A3280C296F09}" type="slidenum">
              <a:rPr lang="en-US" smtClean="0"/>
              <a:t>‹#›</a:t>
            </a:fld>
            <a:endParaRPr lang="en-US"/>
          </a:p>
        </p:txBody>
      </p:sp>
    </p:spTree>
    <p:extLst>
      <p:ext uri="{BB962C8B-B14F-4D97-AF65-F5344CB8AC3E}">
        <p14:creationId xmlns:p14="http://schemas.microsoft.com/office/powerpoint/2010/main" val="268844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FF4CA9-5F63-1546-B51E-C5C791AD0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AFE15-A2DE-2B4B-A54F-E97FE23FBA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97676-FF68-D14A-A8FF-13119786C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D8075-2A72-F545-BB03-710A57EA981D}" type="datetimeFigureOut">
              <a:rPr lang="en-US" smtClean="0"/>
              <a:t>3/22/23</a:t>
            </a:fld>
            <a:endParaRPr lang="en-US"/>
          </a:p>
        </p:txBody>
      </p:sp>
      <p:sp>
        <p:nvSpPr>
          <p:cNvPr id="5" name="Footer Placeholder 4">
            <a:extLst>
              <a:ext uri="{FF2B5EF4-FFF2-40B4-BE49-F238E27FC236}">
                <a16:creationId xmlns:a16="http://schemas.microsoft.com/office/drawing/2014/main" id="{C875AEA9-A58A-F34A-945C-7203C454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9C0F9C-9624-924B-B25F-E0F259A61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D6900-98D3-E44F-B9C5-A3280C296F09}" type="slidenum">
              <a:rPr lang="en-US" smtClean="0"/>
              <a:t>‹#›</a:t>
            </a:fld>
            <a:endParaRPr lang="en-US"/>
          </a:p>
        </p:txBody>
      </p:sp>
    </p:spTree>
    <p:extLst>
      <p:ext uri="{BB962C8B-B14F-4D97-AF65-F5344CB8AC3E}">
        <p14:creationId xmlns:p14="http://schemas.microsoft.com/office/powerpoint/2010/main" val="2300163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cademia.edu/26976956/Studii_Romani_2" TargetMode="External"/><Relationship Id="rId2" Type="http://schemas.openxmlformats.org/officeDocument/2006/relationships/hyperlink" Target="https://www.romarchive.eu/en/music/romani-anthem-microcosm-diversity/" TargetMode="Externa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r-ezaPqeWwQ"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hat do we mean by Romani music, social justice, and activism?"/>
          <p:cNvSpPr txBox="1">
            <a:spLocks noGrp="1"/>
          </p:cNvSpPr>
          <p:nvPr>
            <p:ph type="title"/>
          </p:nvPr>
        </p:nvSpPr>
        <p:spPr>
          <a:xfrm>
            <a:off x="675362" y="156574"/>
            <a:ext cx="10515600" cy="865402"/>
          </a:xfrm>
          <a:prstGeom prst="rect">
            <a:avLst/>
          </a:prstGeom>
        </p:spPr>
        <p:txBody>
          <a:bodyPr>
            <a:normAutofit/>
          </a:bodyPr>
          <a:lstStyle>
            <a:lvl1pPr defTabSz="734694">
              <a:defRPr sz="5518" spc="882"/>
            </a:lvl1pPr>
          </a:lstStyle>
          <a:p>
            <a:pPr algn="ctr"/>
            <a:r>
              <a:rPr lang="en-US" sz="2800" b="1" dirty="0"/>
              <a:t>Politics, Activism, and Romani Music </a:t>
            </a:r>
            <a:br>
              <a:rPr lang="en-US" sz="2800" b="1" dirty="0"/>
            </a:br>
            <a:r>
              <a:rPr lang="en-US" sz="2800" b="1" dirty="0"/>
              <a:t>in Serbia, North Macedonia and Bulgaria</a:t>
            </a:r>
            <a:endParaRPr sz="2800" dirty="0">
              <a:latin typeface="+mn-lt"/>
            </a:endParaRPr>
          </a:p>
        </p:txBody>
      </p:sp>
      <p:sp>
        <p:nvSpPr>
          <p:cNvPr id="147" name="Music in Romani communities:  economic, social and aesthetic functions; huge diversity…"/>
          <p:cNvSpPr txBox="1">
            <a:spLocks noGrp="1"/>
          </p:cNvSpPr>
          <p:nvPr>
            <p:ph type="body" idx="1"/>
          </p:nvPr>
        </p:nvSpPr>
        <p:spPr>
          <a:xfrm>
            <a:off x="175364" y="1425388"/>
            <a:ext cx="11837096" cy="5432612"/>
          </a:xfrm>
          <a:prstGeom prst="rect">
            <a:avLst/>
          </a:prstGeom>
        </p:spPr>
        <p:txBody>
          <a:bodyPr>
            <a:normAutofit fontScale="55000" lnSpcReduction="20000"/>
          </a:bodyPr>
          <a:lstStyle/>
          <a:p>
            <a:r>
              <a:rPr sz="4500" dirty="0"/>
              <a:t>Long history of </a:t>
            </a:r>
            <a:r>
              <a:rPr lang="en-US" sz="4500" dirty="0"/>
              <a:t>Balkan </a:t>
            </a:r>
            <a:r>
              <a:rPr sz="4500" dirty="0"/>
              <a:t>Romani musicians as professionals: often as intercultural brokers</a:t>
            </a:r>
            <a:r>
              <a:rPr lang="en-US" sz="4500" dirty="0"/>
              <a:t>. Embedded in unequal economic contexts and hierarchies of power</a:t>
            </a:r>
          </a:p>
          <a:p>
            <a:r>
              <a:rPr lang="en-US" sz="4500" dirty="0"/>
              <a:t>Centuries of discrimination; slavery in Romania 1360s-1860s; Nazi genocide</a:t>
            </a:r>
          </a:p>
          <a:p>
            <a:r>
              <a:rPr lang="en-US" sz="4500" dirty="0"/>
              <a:t>Today: alarming rates of xenophobia, prejudice, and violence; poverty; violence </a:t>
            </a:r>
          </a:p>
          <a:p>
            <a:r>
              <a:rPr lang="en-US" sz="4500" dirty="0"/>
              <a:t>Musicians often have higher class status– often “pass” as non-Roma</a:t>
            </a:r>
          </a:p>
          <a:p>
            <a:r>
              <a:rPr lang="en-US" sz="4500" dirty="0">
                <a:solidFill>
                  <a:srgbClr val="000000"/>
                </a:solidFill>
                <a:effectLst/>
                <a:ea typeface="Times New Roman" panose="02020603050405020304" pitchFamily="18" charset="0"/>
              </a:rPr>
              <a:t>The combination of musical resilience with adaptive strategy is notable. </a:t>
            </a:r>
          </a:p>
          <a:p>
            <a:r>
              <a:rPr lang="en-US" sz="4500" dirty="0">
                <a:solidFill>
                  <a:srgbClr val="000000"/>
                </a:solidFill>
                <a:ea typeface="Times New Roman" panose="02020603050405020304" pitchFamily="18" charset="0"/>
              </a:rPr>
              <a:t>F</a:t>
            </a:r>
            <a:r>
              <a:rPr lang="en-US" sz="4500" dirty="0">
                <a:solidFill>
                  <a:srgbClr val="000000"/>
                </a:solidFill>
                <a:effectLst/>
                <a:ea typeface="Times New Roman" panose="02020603050405020304" pitchFamily="18" charset="0"/>
              </a:rPr>
              <a:t>or hundreds of years, music has remained a viable profession despite the myriad challenges that Roma face.</a:t>
            </a:r>
            <a:endParaRPr lang="en-US" sz="4500" dirty="0"/>
          </a:p>
          <a:p>
            <a:r>
              <a:rPr lang="en-US" sz="4500" dirty="0">
                <a:solidFill>
                  <a:srgbClr val="000000"/>
                </a:solidFill>
                <a:effectLst/>
                <a:ea typeface="Times New Roman" panose="02020603050405020304" pitchFamily="18" charset="0"/>
              </a:rPr>
              <a:t>Roma have adapted and covertly resisted their oppression rather than openly rebelled. But huge mobilization since 1989.</a:t>
            </a:r>
          </a:p>
          <a:p>
            <a:r>
              <a:rPr lang="en-US" sz="4500" dirty="0">
                <a:solidFill>
                  <a:srgbClr val="000000"/>
                </a:solidFill>
                <a:effectLst/>
                <a:ea typeface="Times New Roman" panose="02020603050405020304" pitchFamily="18" charset="0"/>
              </a:rPr>
              <a:t>Roma rarely write “protest songs” but song texts refence poverty and gender oppression</a:t>
            </a:r>
          </a:p>
          <a:p>
            <a:r>
              <a:rPr lang="en-US" sz="4500" dirty="0">
                <a:solidFill>
                  <a:srgbClr val="000000"/>
                </a:solidFill>
                <a:effectLst/>
                <a:ea typeface="Times New Roman" panose="02020603050405020304" pitchFamily="18" charset="0"/>
              </a:rPr>
              <a:t>What is novel about recent activist music?</a:t>
            </a:r>
          </a:p>
          <a:p>
            <a:r>
              <a:rPr lang="en-US" sz="4500" dirty="0"/>
              <a:t>Intersection with LGBTQ activism re: </a:t>
            </a:r>
            <a:r>
              <a:rPr lang="en-US" sz="4500" dirty="0" err="1"/>
              <a:t>Azis</a:t>
            </a:r>
            <a:endParaRPr lang="en-US" sz="4500" dirty="0"/>
          </a:p>
          <a:p>
            <a:pPr marL="0" indent="0">
              <a:buNone/>
            </a:pPr>
            <a:r>
              <a:rPr lang="en-US" sz="4500" dirty="0">
                <a:solidFill>
                  <a:srgbClr val="000000"/>
                </a:solidFill>
                <a:effectLst/>
                <a:ea typeface="Times New Roman" panose="02020603050405020304" pitchFamily="18" charset="0"/>
              </a:rPr>
              <a:t> </a:t>
            </a:r>
          </a:p>
          <a:p>
            <a:endParaRPr lang="en-US" sz="3300" dirty="0"/>
          </a:p>
          <a:p>
            <a:endParaRPr lang="en-US" dirty="0"/>
          </a:p>
          <a:p>
            <a:endParaRPr lang="en-US" dirty="0"/>
          </a:p>
          <a:p>
            <a:endParaRPr dirty="0"/>
          </a:p>
        </p:txBody>
      </p:sp>
    </p:spTree>
    <p:extLst>
      <p:ext uri="{BB962C8B-B14F-4D97-AF65-F5344CB8AC3E}">
        <p14:creationId xmlns:p14="http://schemas.microsoft.com/office/powerpoint/2010/main" val="43383697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590B402-3477-BAD2-E213-2307F1E1F39C}"/>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6083" name="Content Placeholder 3" descr="azispink2005.jpg">
            <a:extLst>
              <a:ext uri="{FF2B5EF4-FFF2-40B4-BE49-F238E27FC236}">
                <a16:creationId xmlns:a16="http://schemas.microsoft.com/office/drawing/2014/main" id="{A0A78BF2-B3A9-1BF4-A060-3C51615AA2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330" b="-5330"/>
          <a:stretch>
            <a:fillRect/>
          </a:stretch>
        </p:blipFill>
        <p:spPr/>
      </p:pic>
    </p:spTree>
    <p:extLst>
      <p:ext uri="{BB962C8B-B14F-4D97-AF65-F5344CB8AC3E}">
        <p14:creationId xmlns:p14="http://schemas.microsoft.com/office/powerpoint/2010/main" val="9997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2885213-3F58-3633-3BC7-5632045398F7}"/>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7107" name="Content Placeholder 3" descr="azis dueti.jpg">
            <a:extLst>
              <a:ext uri="{FF2B5EF4-FFF2-40B4-BE49-F238E27FC236}">
                <a16:creationId xmlns:a16="http://schemas.microsoft.com/office/drawing/2014/main" id="{D99CE915-9B41-3A8C-1922-A031D5742C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901" b="-5901"/>
          <a:stretch>
            <a:fillRect/>
          </a:stretch>
        </p:blipFill>
        <p:spPr/>
      </p:pic>
    </p:spTree>
    <p:extLst>
      <p:ext uri="{BB962C8B-B14F-4D97-AF65-F5344CB8AC3E}">
        <p14:creationId xmlns:p14="http://schemas.microsoft.com/office/powerpoint/2010/main" val="753596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2071F8E9-6BDC-EBD5-D8D3-D04D227E09C1}"/>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8131" name="Content Placeholder 3" descr="azis2005CD.jpg">
            <a:extLst>
              <a:ext uri="{FF2B5EF4-FFF2-40B4-BE49-F238E27FC236}">
                <a16:creationId xmlns:a16="http://schemas.microsoft.com/office/drawing/2014/main" id="{2D488866-90A0-D7C3-86BF-6D86A4338D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330" b="-5330"/>
          <a:stretch>
            <a:fillRect/>
          </a:stretch>
        </p:blipFill>
        <p:spPr/>
      </p:pic>
    </p:spTree>
    <p:extLst>
      <p:ext uri="{BB962C8B-B14F-4D97-AF65-F5344CB8AC3E}">
        <p14:creationId xmlns:p14="http://schemas.microsoft.com/office/powerpoint/2010/main" val="5249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219CF35-3A2E-81FB-9C03-92F65220641D}"/>
              </a:ext>
            </a:extLst>
          </p:cNvPr>
          <p:cNvSpPr>
            <a:spLocks noGrp="1"/>
          </p:cNvSpPr>
          <p:nvPr>
            <p:ph type="title"/>
          </p:nvPr>
        </p:nvSpPr>
        <p:spPr/>
        <p:txBody>
          <a:bodyPr/>
          <a:lstStyle/>
          <a:p>
            <a:pPr eaLnBrk="1" hangingPunct="1"/>
            <a:r>
              <a:rPr lang="en-US" altLang="en-US" sz="2800">
                <a:ea typeface="ＭＳ Ｐゴシック" panose="020B0600070205080204" pitchFamily="34" charset="-128"/>
              </a:rPr>
              <a:t>Azis, Naked</a:t>
            </a:r>
          </a:p>
        </p:txBody>
      </p:sp>
      <p:pic>
        <p:nvPicPr>
          <p:cNvPr id="49155" name="Content Placeholder 3" descr="azisnagolo.jpg">
            <a:extLst>
              <a:ext uri="{FF2B5EF4-FFF2-40B4-BE49-F238E27FC236}">
                <a16:creationId xmlns:a16="http://schemas.microsoft.com/office/drawing/2014/main" id="{230E8DA9-2A5F-D907-F037-40F3386C23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982" b="-12982"/>
          <a:stretch>
            <a:fillRect/>
          </a:stretch>
        </p:blipFill>
        <p:spPr>
          <a:xfrm>
            <a:off x="1981200" y="1417638"/>
            <a:ext cx="8229600" cy="4525962"/>
          </a:xfrm>
        </p:spPr>
      </p:pic>
    </p:spTree>
    <p:extLst>
      <p:ext uri="{BB962C8B-B14F-4D97-AF65-F5344CB8AC3E}">
        <p14:creationId xmlns:p14="http://schemas.microsoft.com/office/powerpoint/2010/main" val="1652562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4D8D-3C13-16BC-FF9E-643D9D09BDA5}"/>
              </a:ext>
            </a:extLst>
          </p:cNvPr>
          <p:cNvSpPr>
            <a:spLocks noGrp="1"/>
          </p:cNvSpPr>
          <p:nvPr>
            <p:ph type="title"/>
          </p:nvPr>
        </p:nvSpPr>
        <p:spPr/>
        <p:txBody>
          <a:bodyPr/>
          <a:lstStyle/>
          <a:p>
            <a:r>
              <a:rPr lang="en-US" dirty="0" err="1"/>
              <a:t>Azis</a:t>
            </a:r>
            <a:r>
              <a:rPr lang="en-US" dirty="0"/>
              <a:t>: recent songs</a:t>
            </a:r>
          </a:p>
        </p:txBody>
      </p:sp>
      <p:sp>
        <p:nvSpPr>
          <p:cNvPr id="3" name="Content Placeholder 2">
            <a:extLst>
              <a:ext uri="{FF2B5EF4-FFF2-40B4-BE49-F238E27FC236}">
                <a16:creationId xmlns:a16="http://schemas.microsoft.com/office/drawing/2014/main" id="{16F6C90C-9E46-86A4-A628-8533A2997C35}"/>
              </a:ext>
            </a:extLst>
          </p:cNvPr>
          <p:cNvSpPr>
            <a:spLocks noGrp="1"/>
          </p:cNvSpPr>
          <p:nvPr>
            <p:ph idx="1"/>
          </p:nvPr>
        </p:nvSpPr>
        <p:spPr>
          <a:xfrm>
            <a:off x="838200" y="1690688"/>
            <a:ext cx="10515600" cy="4486275"/>
          </a:xfrm>
        </p:spPr>
        <p:txBody>
          <a:bodyPr>
            <a:normAutofit/>
          </a:bodyPr>
          <a:lstStyle/>
          <a:p>
            <a:r>
              <a:rPr lang="en-US" sz="3200" i="1" dirty="0"/>
              <a:t>Habibi</a:t>
            </a:r>
            <a:r>
              <a:rPr lang="en-US" sz="3200" dirty="0"/>
              <a:t>  (my love, Arabic) 2016</a:t>
            </a:r>
          </a:p>
          <a:p>
            <a:r>
              <a:rPr lang="en-US" sz="3200" i="1" dirty="0"/>
              <a:t>Motel</a:t>
            </a:r>
            <a:r>
              <a:rPr lang="en-US" sz="3200" dirty="0"/>
              <a:t> 2017: diversity</a:t>
            </a:r>
          </a:p>
          <a:p>
            <a:r>
              <a:rPr lang="en-US" sz="3200" i="1" dirty="0" err="1"/>
              <a:t>Pozna</a:t>
            </a:r>
            <a:r>
              <a:rPr lang="en-US" sz="3200" i="1" dirty="0"/>
              <a:t> li me </a:t>
            </a:r>
            <a:r>
              <a:rPr lang="en-US" sz="3200" dirty="0"/>
              <a:t>(did you recognize me?) 2018: radical diversity</a:t>
            </a:r>
          </a:p>
          <a:p>
            <a:r>
              <a:rPr lang="en-US" sz="3200" i="1" dirty="0" err="1"/>
              <a:t>Ciganche</a:t>
            </a:r>
            <a:r>
              <a:rPr lang="en-US" sz="3200" dirty="0"/>
              <a:t> (little Gypsy) (2019): Romani shame</a:t>
            </a:r>
          </a:p>
        </p:txBody>
      </p:sp>
    </p:spTree>
    <p:extLst>
      <p:ext uri="{BB962C8B-B14F-4D97-AF65-F5344CB8AC3E}">
        <p14:creationId xmlns:p14="http://schemas.microsoft.com/office/powerpoint/2010/main" val="277076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BD67-C22E-7E47-84A9-707E194DD648}"/>
              </a:ext>
            </a:extLst>
          </p:cNvPr>
          <p:cNvSpPr>
            <a:spLocks noGrp="1"/>
          </p:cNvSpPr>
          <p:nvPr>
            <p:ph type="title"/>
          </p:nvPr>
        </p:nvSpPr>
        <p:spPr>
          <a:xfrm>
            <a:off x="1524000" y="1"/>
            <a:ext cx="8898340" cy="1692322"/>
          </a:xfrm>
        </p:spPr>
        <p:txBody>
          <a:bodyPr>
            <a:normAutofit/>
          </a:bodyPr>
          <a:lstStyle/>
          <a:p>
            <a:r>
              <a:rPr lang="en-US" sz="3200" dirty="0" err="1"/>
              <a:t>Azis</a:t>
            </a:r>
            <a:r>
              <a:rPr lang="en-US" sz="3200" dirty="0"/>
              <a:t> 2018: </a:t>
            </a:r>
            <a:r>
              <a:rPr lang="en-US" sz="3200" i="1" dirty="0" err="1"/>
              <a:t>Pozna</a:t>
            </a:r>
            <a:r>
              <a:rPr lang="en-US" sz="3200" i="1" dirty="0"/>
              <a:t> li me</a:t>
            </a:r>
            <a:r>
              <a:rPr lang="en-US" sz="3200" dirty="0"/>
              <a:t>? Did you recognize me?</a:t>
            </a:r>
            <a:br>
              <a:rPr lang="en-US" sz="3200" dirty="0"/>
            </a:br>
            <a:r>
              <a:rPr lang="en-US" sz="3200" dirty="0"/>
              <a:t>https://</a:t>
            </a:r>
            <a:r>
              <a:rPr lang="en-US" sz="3200" dirty="0" err="1"/>
              <a:t>www.youtube.com</a:t>
            </a:r>
            <a:r>
              <a:rPr lang="en-US" sz="3200" dirty="0"/>
              <a:t>/</a:t>
            </a:r>
            <a:r>
              <a:rPr lang="en-US" sz="3200" dirty="0" err="1"/>
              <a:t>watch?v</a:t>
            </a:r>
            <a:r>
              <a:rPr lang="en-US" sz="3200" dirty="0"/>
              <a:t>=Smdc5GcCM-As</a:t>
            </a:r>
          </a:p>
        </p:txBody>
      </p:sp>
      <p:pic>
        <p:nvPicPr>
          <p:cNvPr id="5" name="Content Placeholder 4">
            <a:extLst>
              <a:ext uri="{FF2B5EF4-FFF2-40B4-BE49-F238E27FC236}">
                <a16:creationId xmlns:a16="http://schemas.microsoft.com/office/drawing/2014/main" id="{63B53E27-9613-D641-AE68-CB50042DEABC}"/>
              </a:ext>
            </a:extLst>
          </p:cNvPr>
          <p:cNvPicPr>
            <a:picLocks noGrp="1" noChangeAspect="1"/>
          </p:cNvPicPr>
          <p:nvPr>
            <p:ph idx="1"/>
          </p:nvPr>
        </p:nvPicPr>
        <p:blipFill>
          <a:blip r:embed="rId2"/>
          <a:stretch>
            <a:fillRect/>
          </a:stretch>
        </p:blipFill>
        <p:spPr>
          <a:xfrm>
            <a:off x="3009900" y="1920479"/>
            <a:ext cx="6172200" cy="3764442"/>
          </a:xfrm>
        </p:spPr>
      </p:pic>
    </p:spTree>
    <p:extLst>
      <p:ext uri="{BB962C8B-B14F-4D97-AF65-F5344CB8AC3E}">
        <p14:creationId xmlns:p14="http://schemas.microsoft.com/office/powerpoint/2010/main" val="248181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9F34-D470-8B43-B824-B9AE3E552C1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2B8AC7E-43C9-DB46-B1B3-791B9155B82C}"/>
              </a:ext>
            </a:extLst>
          </p:cNvPr>
          <p:cNvPicPr>
            <a:picLocks noGrp="1" noChangeAspect="1"/>
          </p:cNvPicPr>
          <p:nvPr>
            <p:ph idx="1"/>
          </p:nvPr>
        </p:nvPicPr>
        <p:blipFill>
          <a:blip r:embed="rId2"/>
          <a:stretch>
            <a:fillRect/>
          </a:stretch>
        </p:blipFill>
        <p:spPr>
          <a:xfrm>
            <a:off x="3009900" y="1287019"/>
            <a:ext cx="6172200" cy="4116959"/>
          </a:xfrm>
        </p:spPr>
      </p:pic>
    </p:spTree>
    <p:extLst>
      <p:ext uri="{BB962C8B-B14F-4D97-AF65-F5344CB8AC3E}">
        <p14:creationId xmlns:p14="http://schemas.microsoft.com/office/powerpoint/2010/main" val="340540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BAD3-8CB2-5545-814B-4AF323777ADD}"/>
              </a:ext>
            </a:extLst>
          </p:cNvPr>
          <p:cNvSpPr>
            <a:spLocks noGrp="1"/>
          </p:cNvSpPr>
          <p:nvPr>
            <p:ph type="title"/>
          </p:nvPr>
        </p:nvSpPr>
        <p:spPr>
          <a:xfrm>
            <a:off x="3009900" y="1387603"/>
            <a:ext cx="6172200" cy="532877"/>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A7B96A70-6194-F64C-8B7E-6C6C0505E796}"/>
              </a:ext>
            </a:extLst>
          </p:cNvPr>
          <p:cNvPicPr>
            <a:picLocks noGrp="1" noChangeAspect="1"/>
          </p:cNvPicPr>
          <p:nvPr>
            <p:ph idx="1"/>
          </p:nvPr>
        </p:nvPicPr>
        <p:blipFill>
          <a:blip r:embed="rId2"/>
          <a:stretch>
            <a:fillRect/>
          </a:stretch>
        </p:blipFill>
        <p:spPr>
          <a:xfrm>
            <a:off x="3009900" y="1387602"/>
            <a:ext cx="6172200" cy="3611880"/>
          </a:xfrm>
        </p:spPr>
      </p:pic>
    </p:spTree>
    <p:extLst>
      <p:ext uri="{BB962C8B-B14F-4D97-AF65-F5344CB8AC3E}">
        <p14:creationId xmlns:p14="http://schemas.microsoft.com/office/powerpoint/2010/main" val="162085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04DF-D04E-6E46-9AA9-62159178176B}"/>
              </a:ext>
            </a:extLst>
          </p:cNvPr>
          <p:cNvSpPr>
            <a:spLocks noGrp="1"/>
          </p:cNvSpPr>
          <p:nvPr>
            <p:ph type="title"/>
          </p:nvPr>
        </p:nvSpPr>
        <p:spPr>
          <a:xfrm>
            <a:off x="2730167" y="600502"/>
            <a:ext cx="6614360" cy="1113999"/>
          </a:xfrm>
        </p:spPr>
        <p:txBody>
          <a:bodyPr>
            <a:normAutofit fontScale="90000"/>
          </a:bodyPr>
          <a:lstStyle/>
          <a:p>
            <a:r>
              <a:rPr lang="en-US" dirty="0"/>
              <a:t> Famous film/stage actress </a:t>
            </a:r>
            <a:br>
              <a:rPr lang="en-US" dirty="0"/>
            </a:br>
            <a:r>
              <a:rPr lang="en-US" dirty="0" err="1"/>
              <a:t>Tsvetana</a:t>
            </a:r>
            <a:r>
              <a:rPr lang="en-US" dirty="0"/>
              <a:t> </a:t>
            </a:r>
            <a:r>
              <a:rPr lang="en-US" dirty="0" err="1"/>
              <a:t>Maneva</a:t>
            </a:r>
            <a:endParaRPr lang="en-US" dirty="0"/>
          </a:p>
        </p:txBody>
      </p:sp>
      <p:pic>
        <p:nvPicPr>
          <p:cNvPr id="5" name="Content Placeholder 4">
            <a:extLst>
              <a:ext uri="{FF2B5EF4-FFF2-40B4-BE49-F238E27FC236}">
                <a16:creationId xmlns:a16="http://schemas.microsoft.com/office/drawing/2014/main" id="{2DEBA7FB-A89A-044F-B696-E1EB8D04FB25}"/>
              </a:ext>
            </a:extLst>
          </p:cNvPr>
          <p:cNvPicPr>
            <a:picLocks noGrp="1" noChangeAspect="1"/>
          </p:cNvPicPr>
          <p:nvPr>
            <p:ph idx="1"/>
          </p:nvPr>
        </p:nvPicPr>
        <p:blipFill>
          <a:blip r:embed="rId2"/>
          <a:stretch>
            <a:fillRect/>
          </a:stretch>
        </p:blipFill>
        <p:spPr>
          <a:xfrm>
            <a:off x="3009900" y="2003259"/>
            <a:ext cx="6172200" cy="3465095"/>
          </a:xfrm>
        </p:spPr>
      </p:pic>
    </p:spTree>
    <p:extLst>
      <p:ext uri="{BB962C8B-B14F-4D97-AF65-F5344CB8AC3E}">
        <p14:creationId xmlns:p14="http://schemas.microsoft.com/office/powerpoint/2010/main" val="176452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E5551-163A-D047-B920-F331E74BB909}"/>
              </a:ext>
            </a:extLst>
          </p:cNvPr>
          <p:cNvSpPr>
            <a:spLocks noGrp="1"/>
          </p:cNvSpPr>
          <p:nvPr>
            <p:ph type="title"/>
          </p:nvPr>
        </p:nvSpPr>
        <p:spPr>
          <a:xfrm>
            <a:off x="159657" y="365125"/>
            <a:ext cx="12032343" cy="1325563"/>
          </a:xfrm>
        </p:spPr>
        <p:txBody>
          <a:bodyPr>
            <a:normAutofit/>
          </a:bodyPr>
          <a:lstStyle/>
          <a:p>
            <a:pPr algn="ctr"/>
            <a:r>
              <a:rPr lang="en-US" dirty="0" err="1"/>
              <a:t>Roksana</a:t>
            </a:r>
            <a:r>
              <a:rPr lang="en-US" dirty="0"/>
              <a:t>: </a:t>
            </a:r>
            <a:r>
              <a:rPr lang="en-US" i="1" dirty="0" err="1"/>
              <a:t>chalga</a:t>
            </a:r>
            <a:r>
              <a:rPr lang="en-US" dirty="0"/>
              <a:t> star embraces  her Romani identity</a:t>
            </a:r>
            <a:br>
              <a:rPr lang="en-US" dirty="0"/>
            </a:br>
            <a:r>
              <a:rPr lang="en-US" dirty="0"/>
              <a:t>“</a:t>
            </a:r>
            <a:r>
              <a:rPr lang="en-US" sz="3200" i="1" dirty="0"/>
              <a:t>NYAMA</a:t>
            </a:r>
            <a:r>
              <a:rPr lang="en-US" sz="3200" b="1" i="1" dirty="0"/>
              <a:t> DA E VSE TAKA</a:t>
            </a:r>
            <a:r>
              <a:rPr lang="en-US" sz="3200" dirty="0"/>
              <a:t>” (IT WILL NOT ALWAYS BE LIKE THIS)</a:t>
            </a:r>
          </a:p>
        </p:txBody>
      </p:sp>
      <p:pic>
        <p:nvPicPr>
          <p:cNvPr id="8" name="Content Placeholder 7" descr="A person posing for a picture&#10;&#10;Description automatically generated with medium confidence">
            <a:extLst>
              <a:ext uri="{FF2B5EF4-FFF2-40B4-BE49-F238E27FC236}">
                <a16:creationId xmlns:a16="http://schemas.microsoft.com/office/drawing/2014/main" id="{0977C6C7-5173-BE4B-9392-471D5519A387}"/>
              </a:ext>
            </a:extLst>
          </p:cNvPr>
          <p:cNvPicPr>
            <a:picLocks noGrp="1" noChangeAspect="1"/>
          </p:cNvPicPr>
          <p:nvPr>
            <p:ph sz="half" idx="1"/>
          </p:nvPr>
        </p:nvPicPr>
        <p:blipFill>
          <a:blip r:embed="rId2"/>
          <a:stretch>
            <a:fillRect/>
          </a:stretch>
        </p:blipFill>
        <p:spPr>
          <a:xfrm>
            <a:off x="1675206" y="1825625"/>
            <a:ext cx="3507588" cy="4351338"/>
          </a:xfrm>
        </p:spPr>
      </p:pic>
      <p:pic>
        <p:nvPicPr>
          <p:cNvPr id="14" name="Content Placeholder 13" descr="A picture containing person&#10;&#10;Description automatically generated">
            <a:extLst>
              <a:ext uri="{FF2B5EF4-FFF2-40B4-BE49-F238E27FC236}">
                <a16:creationId xmlns:a16="http://schemas.microsoft.com/office/drawing/2014/main" id="{D19DB399-DD1C-C949-AAE1-9A9E1A60F9B2}"/>
              </a:ext>
            </a:extLst>
          </p:cNvPr>
          <p:cNvPicPr>
            <a:picLocks noGrp="1" noChangeAspect="1"/>
          </p:cNvPicPr>
          <p:nvPr>
            <p:ph sz="half" idx="2"/>
          </p:nvPr>
        </p:nvPicPr>
        <p:blipFill>
          <a:blip r:embed="rId3"/>
          <a:stretch>
            <a:fillRect/>
          </a:stretch>
        </p:blipFill>
        <p:spPr>
          <a:xfrm>
            <a:off x="6172200" y="2477761"/>
            <a:ext cx="5181600" cy="3047066"/>
          </a:xfrm>
        </p:spPr>
      </p:pic>
    </p:spTree>
    <p:extLst>
      <p:ext uri="{BB962C8B-B14F-4D97-AF65-F5344CB8AC3E}">
        <p14:creationId xmlns:p14="http://schemas.microsoft.com/office/powerpoint/2010/main" val="196158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an music and activism can be successfully combined, and if so, what are the implications and strategies?…"/>
          <p:cNvSpPr txBox="1">
            <a:spLocks noGrp="1"/>
          </p:cNvSpPr>
          <p:nvPr>
            <p:ph type="body" idx="1"/>
          </p:nvPr>
        </p:nvSpPr>
        <p:spPr>
          <a:xfrm>
            <a:off x="619125" y="1315233"/>
            <a:ext cx="10953751" cy="5177641"/>
          </a:xfrm>
          <a:prstGeom prst="rect">
            <a:avLst/>
          </a:prstGeom>
        </p:spPr>
        <p:txBody>
          <a:bodyPr>
            <a:normAutofit/>
          </a:bodyPr>
          <a:lstStyle/>
          <a:p>
            <a:r>
              <a:rPr dirty="0"/>
              <a:t>Reject narrow formula as “protest song”</a:t>
            </a:r>
          </a:p>
          <a:p>
            <a:r>
              <a:rPr dirty="0"/>
              <a:t>Surviving is activism; celebrating is resistance </a:t>
            </a:r>
            <a:endParaRPr lang="en-US" dirty="0"/>
          </a:p>
          <a:p>
            <a:r>
              <a:rPr lang="en-US" dirty="0"/>
              <a:t>Activism may be declaring one’s Romani identity musically in non-stereotypical ways; resisting exploitation of non-Romani producers; producing/managing your own career </a:t>
            </a:r>
          </a:p>
          <a:p>
            <a:r>
              <a:rPr lang="en-US" dirty="0"/>
              <a:t>Wedding work still in Romani hands, but wedding music tend not to be “globalized commercially” for non-Romani markets</a:t>
            </a:r>
          </a:p>
          <a:p>
            <a:r>
              <a:rPr lang="en-US" dirty="0"/>
              <a:t>When “Gypsy” music becomes a market commodity, festivals, concerts, and albums are often produced by non-Roma</a:t>
            </a:r>
          </a:p>
          <a:p>
            <a:r>
              <a:rPr lang="en-US" dirty="0"/>
              <a:t>Questions of representation</a:t>
            </a:r>
          </a:p>
          <a:p>
            <a:r>
              <a:rPr lang="en-US" dirty="0"/>
              <a:t>Who benefits from the popularization of “Gypsy” music?</a:t>
            </a:r>
          </a:p>
          <a:p>
            <a:endParaRPr dirty="0"/>
          </a:p>
        </p:txBody>
      </p:sp>
      <p:sp>
        <p:nvSpPr>
          <p:cNvPr id="156" name="Activism"/>
          <p:cNvSpPr txBox="1">
            <a:spLocks noGrp="1"/>
          </p:cNvSpPr>
          <p:nvPr>
            <p:ph type="title"/>
          </p:nvPr>
        </p:nvSpPr>
        <p:spPr>
          <a:xfrm>
            <a:off x="-101600" y="0"/>
            <a:ext cx="11988799" cy="838200"/>
          </a:xfrm>
          <a:prstGeom prst="rect">
            <a:avLst/>
          </a:prstGeom>
        </p:spPr>
        <p:txBody>
          <a:bodyPr>
            <a:normAutofit fontScale="90000"/>
          </a:bodyPr>
          <a:lstStyle/>
          <a:p>
            <a:pPr algn="ctr"/>
            <a:br>
              <a:rPr lang="en-US" sz="4000" dirty="0">
                <a:latin typeface="+mn-lt"/>
              </a:rPr>
            </a:br>
            <a:r>
              <a:rPr lang="en-US" sz="4000" dirty="0">
                <a:latin typeface="+mn-lt"/>
              </a:rPr>
              <a:t>How can music and activism can be successfully combined? </a:t>
            </a:r>
            <a:endParaRPr dirty="0">
              <a:latin typeface="+mn-lt"/>
            </a:endParaRPr>
          </a:p>
        </p:txBody>
      </p:sp>
    </p:spTree>
    <p:extLst>
      <p:ext uri="{BB962C8B-B14F-4D97-AF65-F5344CB8AC3E}">
        <p14:creationId xmlns:p14="http://schemas.microsoft.com/office/powerpoint/2010/main" val="328255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871E81-CA43-E945-B246-E5F3B1EDD53E}"/>
              </a:ext>
            </a:extLst>
          </p:cNvPr>
          <p:cNvSpPr>
            <a:spLocks noGrp="1"/>
          </p:cNvSpPr>
          <p:nvPr>
            <p:ph type="title"/>
          </p:nvPr>
        </p:nvSpPr>
        <p:spPr>
          <a:xfrm>
            <a:off x="130629" y="377371"/>
            <a:ext cx="11843657" cy="966447"/>
          </a:xfrm>
        </p:spPr>
        <p:txBody>
          <a:bodyPr>
            <a:normAutofit fontScale="90000"/>
          </a:bodyPr>
          <a:lstStyle/>
          <a:p>
            <a:pPr algn="ctr"/>
            <a:r>
              <a:rPr lang="en-US" dirty="0" err="1"/>
              <a:t>Djelem</a:t>
            </a:r>
            <a:r>
              <a:rPr lang="en-US" dirty="0"/>
              <a:t> </a:t>
            </a:r>
            <a:r>
              <a:rPr lang="en-US" dirty="0" err="1"/>
              <a:t>Djelem</a:t>
            </a:r>
            <a:r>
              <a:rPr lang="en-US" dirty="0"/>
              <a:t>, Romani </a:t>
            </a:r>
            <a:r>
              <a:rPr lang="en-US" dirty="0" err="1"/>
              <a:t>anthema</a:t>
            </a:r>
            <a:r>
              <a:rPr lang="en-US" dirty="0"/>
              <a:t>:</a:t>
            </a:r>
            <a:br>
              <a:rPr lang="en-US" dirty="0"/>
            </a:br>
            <a:r>
              <a:rPr lang="en-US" dirty="0"/>
              <a:t>apocalyptic scenes of poverty and a diversity message</a:t>
            </a:r>
          </a:p>
        </p:txBody>
      </p:sp>
      <p:pic>
        <p:nvPicPr>
          <p:cNvPr id="12" name="Content Placeholder 11" descr="A picture containing outdoor, building, day, colonnade&#10;&#10;Description automatically generated">
            <a:extLst>
              <a:ext uri="{FF2B5EF4-FFF2-40B4-BE49-F238E27FC236}">
                <a16:creationId xmlns:a16="http://schemas.microsoft.com/office/drawing/2014/main" id="{01DF1C9C-090E-9048-8896-2A2C6CB767D8}"/>
              </a:ext>
            </a:extLst>
          </p:cNvPr>
          <p:cNvPicPr>
            <a:picLocks noGrp="1" noChangeAspect="1"/>
          </p:cNvPicPr>
          <p:nvPr>
            <p:ph idx="1"/>
          </p:nvPr>
        </p:nvPicPr>
        <p:blipFill>
          <a:blip r:embed="rId2"/>
          <a:stretch>
            <a:fillRect/>
          </a:stretch>
        </p:blipFill>
        <p:spPr>
          <a:xfrm>
            <a:off x="1212699" y="1825625"/>
            <a:ext cx="9766602" cy="4351338"/>
          </a:xfrm>
        </p:spPr>
      </p:pic>
    </p:spTree>
    <p:extLst>
      <p:ext uri="{BB962C8B-B14F-4D97-AF65-F5344CB8AC3E}">
        <p14:creationId xmlns:p14="http://schemas.microsoft.com/office/powerpoint/2010/main" val="27268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8E98AF-AC1B-E747-9CC0-600DE5603C33}"/>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0F1B04D5-5412-AB4C-A71F-60D735B9BE96}"/>
              </a:ext>
            </a:extLst>
          </p:cNvPr>
          <p:cNvPicPr>
            <a:picLocks noGrp="1" noChangeAspect="1"/>
          </p:cNvPicPr>
          <p:nvPr>
            <p:ph idx="1"/>
          </p:nvPr>
        </p:nvPicPr>
        <p:blipFill>
          <a:blip r:embed="rId2"/>
          <a:stretch>
            <a:fillRect/>
          </a:stretch>
        </p:blipFill>
        <p:spPr>
          <a:xfrm>
            <a:off x="5099050" y="104173"/>
            <a:ext cx="5111750" cy="6667017"/>
          </a:xfrm>
        </p:spPr>
      </p:pic>
      <p:sp>
        <p:nvSpPr>
          <p:cNvPr id="8" name="Text Placeholder 7">
            <a:extLst>
              <a:ext uri="{FF2B5EF4-FFF2-40B4-BE49-F238E27FC236}">
                <a16:creationId xmlns:a16="http://schemas.microsoft.com/office/drawing/2014/main" id="{77E17F6C-64D2-6242-84D4-012B7E5C0570}"/>
              </a:ext>
            </a:extLst>
          </p:cNvPr>
          <p:cNvSpPr>
            <a:spLocks noGrp="1"/>
          </p:cNvSpPr>
          <p:nvPr>
            <p:ph type="body" sz="half" idx="2"/>
          </p:nvPr>
        </p:nvSpPr>
        <p:spPr>
          <a:xfrm>
            <a:off x="1639749" y="1435101"/>
            <a:ext cx="3148313" cy="4691063"/>
          </a:xfrm>
        </p:spPr>
        <p:txBody>
          <a:bodyPr/>
          <a:lstStyle/>
          <a:p>
            <a:r>
              <a:rPr lang="en-US" sz="3200" dirty="0"/>
              <a:t>Romani singer </a:t>
            </a:r>
            <a:r>
              <a:rPr lang="en-US" sz="3200" dirty="0" err="1"/>
              <a:t>Neno</a:t>
            </a:r>
            <a:r>
              <a:rPr lang="en-US" sz="3200" dirty="0"/>
              <a:t> </a:t>
            </a:r>
            <a:r>
              <a:rPr lang="en-US" sz="3200" dirty="0" err="1"/>
              <a:t>Iliev</a:t>
            </a:r>
            <a:endParaRPr lang="en-US" sz="3200" dirty="0"/>
          </a:p>
          <a:p>
            <a:r>
              <a:rPr lang="en-US" sz="2400" dirty="0"/>
              <a:t>2021 song and clip:</a:t>
            </a:r>
          </a:p>
          <a:p>
            <a:r>
              <a:rPr lang="en-US" sz="2400" i="1" dirty="0"/>
              <a:t>Romani Strategy </a:t>
            </a:r>
          </a:p>
          <a:p>
            <a:r>
              <a:rPr lang="en-US" sz="2400" dirty="0"/>
              <a:t>(2012 -20 Government plan)</a:t>
            </a:r>
          </a:p>
          <a:p>
            <a:r>
              <a:rPr lang="en-US" sz="2400" i="1" dirty="0" err="1"/>
              <a:t>Kyucheck</a:t>
            </a:r>
            <a:r>
              <a:rPr lang="en-US" sz="2400" dirty="0"/>
              <a:t> with political text</a:t>
            </a:r>
          </a:p>
          <a:p>
            <a:r>
              <a:rPr lang="en-US" sz="2400" dirty="0"/>
              <a:t>https://</a:t>
            </a:r>
            <a:r>
              <a:rPr lang="en-US" sz="2400" dirty="0" err="1"/>
              <a:t>www.youtube.com</a:t>
            </a:r>
            <a:r>
              <a:rPr lang="en-US" sz="2400" dirty="0"/>
              <a:t>/</a:t>
            </a:r>
            <a:r>
              <a:rPr lang="en-US" sz="2400" dirty="0" err="1"/>
              <a:t>watch?v</a:t>
            </a:r>
            <a:r>
              <a:rPr lang="en-US" sz="2400" dirty="0"/>
              <a:t>=90lc5ynsA-Y&amp;t=51s</a:t>
            </a:r>
          </a:p>
          <a:p>
            <a:endParaRPr lang="en-US" dirty="0"/>
          </a:p>
        </p:txBody>
      </p:sp>
    </p:spTree>
    <p:extLst>
      <p:ext uri="{BB962C8B-B14F-4D97-AF65-F5344CB8AC3E}">
        <p14:creationId xmlns:p14="http://schemas.microsoft.com/office/powerpoint/2010/main" val="1205267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4F9A-65E8-8949-8A3C-719A4728AF04}"/>
              </a:ext>
            </a:extLst>
          </p:cNvPr>
          <p:cNvSpPr>
            <a:spLocks noGrp="1"/>
          </p:cNvSpPr>
          <p:nvPr>
            <p:ph type="title"/>
          </p:nvPr>
        </p:nvSpPr>
        <p:spPr/>
        <p:txBody>
          <a:bodyPr>
            <a:normAutofit/>
          </a:bodyPr>
          <a:lstStyle/>
          <a:p>
            <a:r>
              <a:rPr lang="en-US" dirty="0"/>
              <a:t>Dispossession of Roma after evictions</a:t>
            </a:r>
          </a:p>
        </p:txBody>
      </p:sp>
      <p:pic>
        <p:nvPicPr>
          <p:cNvPr id="5" name="Content Placeholder 4">
            <a:extLst>
              <a:ext uri="{FF2B5EF4-FFF2-40B4-BE49-F238E27FC236}">
                <a16:creationId xmlns:a16="http://schemas.microsoft.com/office/drawing/2014/main" id="{5718BA7C-E67F-C340-8131-D46392C958E5}"/>
              </a:ext>
            </a:extLst>
          </p:cNvPr>
          <p:cNvPicPr>
            <a:picLocks noGrp="1" noChangeAspect="1"/>
          </p:cNvPicPr>
          <p:nvPr>
            <p:ph idx="1"/>
          </p:nvPr>
        </p:nvPicPr>
        <p:blipFill>
          <a:blip r:embed="rId2"/>
          <a:stretch>
            <a:fillRect/>
          </a:stretch>
        </p:blipFill>
        <p:spPr>
          <a:xfrm>
            <a:off x="2422394" y="1600200"/>
            <a:ext cx="7347213" cy="4983162"/>
          </a:xfrm>
        </p:spPr>
      </p:pic>
    </p:spTree>
    <p:extLst>
      <p:ext uri="{BB962C8B-B14F-4D97-AF65-F5344CB8AC3E}">
        <p14:creationId xmlns:p14="http://schemas.microsoft.com/office/powerpoint/2010/main" val="1426392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CA40-5201-9C4C-B48A-F1BC56AC24FA}"/>
              </a:ext>
            </a:extLst>
          </p:cNvPr>
          <p:cNvSpPr>
            <a:spLocks noGrp="1"/>
          </p:cNvSpPr>
          <p:nvPr>
            <p:ph type="title"/>
          </p:nvPr>
        </p:nvSpPr>
        <p:spPr/>
        <p:txBody>
          <a:bodyPr/>
          <a:lstStyle/>
          <a:p>
            <a:r>
              <a:rPr lang="en-US" dirty="0"/>
              <a:t>Death to </a:t>
            </a:r>
            <a:r>
              <a:rPr lang="en-US" i="1" dirty="0" err="1"/>
              <a:t>mangali</a:t>
            </a:r>
            <a:r>
              <a:rPr lang="en-US" dirty="0"/>
              <a:t> (slur for Roma)</a:t>
            </a:r>
          </a:p>
        </p:txBody>
      </p:sp>
      <p:pic>
        <p:nvPicPr>
          <p:cNvPr id="5" name="Content Placeholder 4">
            <a:extLst>
              <a:ext uri="{FF2B5EF4-FFF2-40B4-BE49-F238E27FC236}">
                <a16:creationId xmlns:a16="http://schemas.microsoft.com/office/drawing/2014/main" id="{A229778A-B254-3B4F-8DA4-81819189544F}"/>
              </a:ext>
            </a:extLst>
          </p:cNvPr>
          <p:cNvPicPr>
            <a:picLocks noGrp="1" noChangeAspect="1"/>
          </p:cNvPicPr>
          <p:nvPr>
            <p:ph idx="1"/>
          </p:nvPr>
        </p:nvPicPr>
        <p:blipFill>
          <a:blip r:embed="rId2"/>
          <a:stretch>
            <a:fillRect/>
          </a:stretch>
        </p:blipFill>
        <p:spPr>
          <a:xfrm>
            <a:off x="2230944" y="1866418"/>
            <a:ext cx="7197676" cy="4858473"/>
          </a:xfrm>
        </p:spPr>
      </p:pic>
    </p:spTree>
    <p:extLst>
      <p:ext uri="{BB962C8B-B14F-4D97-AF65-F5344CB8AC3E}">
        <p14:creationId xmlns:p14="http://schemas.microsoft.com/office/powerpoint/2010/main" val="1152777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7087-4069-0247-A3FB-6104B5098EEE}"/>
              </a:ext>
            </a:extLst>
          </p:cNvPr>
          <p:cNvSpPr>
            <a:spLocks noGrp="1"/>
          </p:cNvSpPr>
          <p:nvPr>
            <p:ph type="title"/>
          </p:nvPr>
        </p:nvSpPr>
        <p:spPr>
          <a:xfrm>
            <a:off x="1524000" y="144686"/>
            <a:ext cx="9144000" cy="1360023"/>
          </a:xfrm>
        </p:spPr>
        <p:txBody>
          <a:bodyPr>
            <a:normAutofit/>
          </a:bodyPr>
          <a:lstStyle/>
          <a:p>
            <a:r>
              <a:rPr lang="en-US" sz="3600" dirty="0"/>
              <a:t>Chorus shows Roma dancing </a:t>
            </a:r>
            <a:r>
              <a:rPr lang="en-US" sz="3600" i="1" dirty="0" err="1"/>
              <a:t>kyuchek</a:t>
            </a:r>
            <a:r>
              <a:rPr lang="en-US" sz="3600" dirty="0"/>
              <a:t>:</a:t>
            </a:r>
            <a:br>
              <a:rPr lang="en-US" sz="3600" dirty="0"/>
            </a:br>
            <a:r>
              <a:rPr lang="en-US" sz="3600" dirty="0"/>
              <a:t>“If I have drinks and food, nothing bothers me”</a:t>
            </a:r>
          </a:p>
        </p:txBody>
      </p:sp>
      <p:pic>
        <p:nvPicPr>
          <p:cNvPr id="5" name="Content Placeholder 4">
            <a:extLst>
              <a:ext uri="{FF2B5EF4-FFF2-40B4-BE49-F238E27FC236}">
                <a16:creationId xmlns:a16="http://schemas.microsoft.com/office/drawing/2014/main" id="{CA3A0CC5-5C4B-6447-8D02-FFEC9E0D7298}"/>
              </a:ext>
            </a:extLst>
          </p:cNvPr>
          <p:cNvPicPr>
            <a:picLocks noGrp="1" noChangeAspect="1"/>
          </p:cNvPicPr>
          <p:nvPr>
            <p:ph idx="1"/>
          </p:nvPr>
        </p:nvPicPr>
        <p:blipFill>
          <a:blip r:embed="rId2"/>
          <a:stretch>
            <a:fillRect/>
          </a:stretch>
        </p:blipFill>
        <p:spPr>
          <a:xfrm>
            <a:off x="2199231" y="1770927"/>
            <a:ext cx="7793539" cy="4942389"/>
          </a:xfrm>
        </p:spPr>
      </p:pic>
    </p:spTree>
    <p:extLst>
      <p:ext uri="{BB962C8B-B14F-4D97-AF65-F5344CB8AC3E}">
        <p14:creationId xmlns:p14="http://schemas.microsoft.com/office/powerpoint/2010/main" val="3661830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A604-184A-A04F-9770-ABB583122503}"/>
              </a:ext>
            </a:extLst>
          </p:cNvPr>
          <p:cNvSpPr>
            <a:spLocks noGrp="1"/>
          </p:cNvSpPr>
          <p:nvPr>
            <p:ph type="title"/>
          </p:nvPr>
        </p:nvSpPr>
        <p:spPr>
          <a:xfrm>
            <a:off x="0" y="126124"/>
            <a:ext cx="5198819" cy="958093"/>
          </a:xfrm>
        </p:spPr>
        <p:txBody>
          <a:bodyPr>
            <a:noAutofit/>
          </a:bodyPr>
          <a:lstStyle/>
          <a:p>
            <a:pPr algn="ctr"/>
            <a:r>
              <a:rPr lang="en-US" dirty="0">
                <a:latin typeface="+mn-lt"/>
              </a:rPr>
              <a:t>Current Wave of Musical Activism: Why Now?</a:t>
            </a:r>
          </a:p>
        </p:txBody>
      </p:sp>
      <p:pic>
        <p:nvPicPr>
          <p:cNvPr id="6" name="Content Placeholder 5" descr="Graphical user interface, application&#10;&#10;Description automatically generated">
            <a:extLst>
              <a:ext uri="{FF2B5EF4-FFF2-40B4-BE49-F238E27FC236}">
                <a16:creationId xmlns:a16="http://schemas.microsoft.com/office/drawing/2014/main" id="{581B310A-9F5C-9940-DE3F-F94BDABDF707}"/>
              </a:ext>
            </a:extLst>
          </p:cNvPr>
          <p:cNvPicPr>
            <a:picLocks noGrp="1" noChangeAspect="1"/>
          </p:cNvPicPr>
          <p:nvPr>
            <p:ph idx="1"/>
          </p:nvPr>
        </p:nvPicPr>
        <p:blipFill>
          <a:blip r:embed="rId2"/>
          <a:stretch>
            <a:fillRect/>
          </a:stretch>
        </p:blipFill>
        <p:spPr>
          <a:xfrm>
            <a:off x="5198819" y="457201"/>
            <a:ext cx="6140937" cy="6274676"/>
          </a:xfrm>
        </p:spPr>
      </p:pic>
      <p:sp>
        <p:nvSpPr>
          <p:cNvPr id="3" name="Text Placeholder 2">
            <a:extLst>
              <a:ext uri="{FF2B5EF4-FFF2-40B4-BE49-F238E27FC236}">
                <a16:creationId xmlns:a16="http://schemas.microsoft.com/office/drawing/2014/main" id="{A8B309A8-CFF4-F045-A9B1-E0D4B857AA10}"/>
              </a:ext>
            </a:extLst>
          </p:cNvPr>
          <p:cNvSpPr>
            <a:spLocks noGrp="1"/>
          </p:cNvSpPr>
          <p:nvPr>
            <p:ph type="body" sz="half" idx="2"/>
          </p:nvPr>
        </p:nvSpPr>
        <p:spPr>
          <a:xfrm>
            <a:off x="331076" y="1175658"/>
            <a:ext cx="4378793" cy="5682342"/>
          </a:xfrm>
        </p:spPr>
        <p:txBody>
          <a:bodyPr>
            <a:normAutofit fontScale="92500" lnSpcReduction="10000"/>
          </a:bodyPr>
          <a:lstStyle/>
          <a:p>
            <a:r>
              <a:rPr lang="en-US" sz="3200" dirty="0"/>
              <a:t>Census 2021-2022</a:t>
            </a:r>
          </a:p>
          <a:p>
            <a:r>
              <a:rPr lang="en-US" sz="3200" dirty="0"/>
              <a:t>ERIAC: European Roma Institute for Arts/Culture</a:t>
            </a:r>
          </a:p>
          <a:p>
            <a:endParaRPr lang="en-US" sz="3200" dirty="0"/>
          </a:p>
          <a:p>
            <a:r>
              <a:rPr lang="en-US" sz="3200" dirty="0"/>
              <a:t>Alarming issues facing Balkan Roma:</a:t>
            </a:r>
          </a:p>
          <a:p>
            <a:r>
              <a:rPr lang="en-US" sz="3000" dirty="0"/>
              <a:t>High rates  of prejudice, unemployment, violence </a:t>
            </a:r>
          </a:p>
          <a:p>
            <a:r>
              <a:rPr lang="en-US" sz="3000" dirty="0"/>
              <a:t>Police brutality, evictions</a:t>
            </a:r>
          </a:p>
          <a:p>
            <a:r>
              <a:rPr lang="en-US" sz="3000" dirty="0"/>
              <a:t>Surge in xenophobia</a:t>
            </a:r>
          </a:p>
          <a:p>
            <a:r>
              <a:rPr lang="en-US" sz="3000" dirty="0"/>
              <a:t>Hate speech normalized</a:t>
            </a:r>
          </a:p>
          <a:p>
            <a:r>
              <a:rPr lang="en-US" sz="3000" dirty="0"/>
              <a:t>COVID surveillance</a:t>
            </a:r>
          </a:p>
          <a:p>
            <a:pPr marL="0" indent="0">
              <a:buNone/>
            </a:pPr>
            <a:endParaRPr lang="en-US" dirty="0"/>
          </a:p>
        </p:txBody>
      </p:sp>
    </p:spTree>
    <p:extLst>
      <p:ext uri="{BB962C8B-B14F-4D97-AF65-F5344CB8AC3E}">
        <p14:creationId xmlns:p14="http://schemas.microsoft.com/office/powerpoint/2010/main" val="62783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09789-F0CB-0142-9C7B-B6835D3F8A9D}"/>
              </a:ext>
            </a:extLst>
          </p:cNvPr>
          <p:cNvSpPr>
            <a:spLocks noGrp="1"/>
          </p:cNvSpPr>
          <p:nvPr>
            <p:ph type="title"/>
          </p:nvPr>
        </p:nvSpPr>
        <p:spPr>
          <a:xfrm>
            <a:off x="1524000" y="154322"/>
            <a:ext cx="9144000" cy="1871249"/>
          </a:xfrm>
        </p:spPr>
        <p:txBody>
          <a:bodyPr>
            <a:normAutofit fontScale="90000"/>
          </a:bodyPr>
          <a:lstStyle/>
          <a:p>
            <a:pPr algn="ctr"/>
            <a:r>
              <a:rPr lang="en-US" sz="3600" dirty="0"/>
              <a:t>EU Alliance of Conservatives, </a:t>
            </a:r>
            <a:r>
              <a:rPr lang="en-US" sz="3600" i="1" dirty="0"/>
              <a:t>The Future of Europe</a:t>
            </a:r>
            <a:r>
              <a:rPr lang="en-US" sz="3600" dirty="0"/>
              <a:t>: </a:t>
            </a:r>
            <a:br>
              <a:rPr lang="en-US" sz="3600" dirty="0"/>
            </a:br>
            <a:r>
              <a:rPr lang="en-US" sz="3600" dirty="0"/>
              <a:t>Traditionalism, Christian Values, Patriotism</a:t>
            </a:r>
            <a:br>
              <a:rPr lang="en-US" sz="3600" dirty="0"/>
            </a:br>
            <a:r>
              <a:rPr lang="en-US" sz="3600" dirty="0"/>
              <a:t>Bulgarian MP Angel </a:t>
            </a:r>
            <a:r>
              <a:rPr lang="en-US" sz="3600" dirty="0" err="1"/>
              <a:t>Dzhambazki</a:t>
            </a:r>
            <a:br>
              <a:rPr lang="en-US" sz="3600" dirty="0"/>
            </a:br>
            <a:endParaRPr lang="en-US" sz="3600" dirty="0"/>
          </a:p>
        </p:txBody>
      </p:sp>
      <p:pic>
        <p:nvPicPr>
          <p:cNvPr id="8" name="Content Placeholder 7">
            <a:extLst>
              <a:ext uri="{FF2B5EF4-FFF2-40B4-BE49-F238E27FC236}">
                <a16:creationId xmlns:a16="http://schemas.microsoft.com/office/drawing/2014/main" id="{AC6A6C55-01C6-AC40-804D-231BB9208866}"/>
              </a:ext>
            </a:extLst>
          </p:cNvPr>
          <p:cNvPicPr>
            <a:picLocks noGrp="1" noChangeAspect="1"/>
          </p:cNvPicPr>
          <p:nvPr>
            <p:ph idx="1"/>
          </p:nvPr>
        </p:nvPicPr>
        <p:blipFill>
          <a:blip r:embed="rId3"/>
          <a:stretch>
            <a:fillRect/>
          </a:stretch>
        </p:blipFill>
        <p:spPr>
          <a:xfrm>
            <a:off x="1938903" y="2176041"/>
            <a:ext cx="8145005" cy="4681959"/>
          </a:xfrm>
        </p:spPr>
      </p:pic>
    </p:spTree>
    <p:extLst>
      <p:ext uri="{BB962C8B-B14F-4D97-AF65-F5344CB8AC3E}">
        <p14:creationId xmlns:p14="http://schemas.microsoft.com/office/powerpoint/2010/main" val="241395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1E4B-DFDF-AA47-BC2B-CC934F889A9D}"/>
              </a:ext>
            </a:extLst>
          </p:cNvPr>
          <p:cNvSpPr>
            <a:spLocks noGrp="1"/>
          </p:cNvSpPr>
          <p:nvPr>
            <p:ph type="title"/>
          </p:nvPr>
        </p:nvSpPr>
        <p:spPr>
          <a:xfrm>
            <a:off x="1524000" y="310733"/>
            <a:ext cx="9144000" cy="1421815"/>
          </a:xfrm>
        </p:spPr>
        <p:txBody>
          <a:bodyPr>
            <a:normAutofit/>
          </a:bodyPr>
          <a:lstStyle/>
          <a:p>
            <a:r>
              <a:rPr lang="en-US" sz="3600" dirty="0"/>
              <a:t>“People against Gypsy terror and invasion”</a:t>
            </a:r>
            <a:br>
              <a:rPr lang="en-US" sz="3600" dirty="0"/>
            </a:br>
            <a:r>
              <a:rPr lang="en-US" sz="3600" dirty="0"/>
              <a:t>”Security for normal people” 2015</a:t>
            </a:r>
          </a:p>
        </p:txBody>
      </p:sp>
      <p:pic>
        <p:nvPicPr>
          <p:cNvPr id="5" name="Content Placeholder 4">
            <a:extLst>
              <a:ext uri="{FF2B5EF4-FFF2-40B4-BE49-F238E27FC236}">
                <a16:creationId xmlns:a16="http://schemas.microsoft.com/office/drawing/2014/main" id="{190AC14D-C9FE-144A-804D-ED91C0F19704}"/>
              </a:ext>
            </a:extLst>
          </p:cNvPr>
          <p:cNvPicPr>
            <a:picLocks noGrp="1" noChangeAspect="1"/>
          </p:cNvPicPr>
          <p:nvPr>
            <p:ph idx="1"/>
          </p:nvPr>
        </p:nvPicPr>
        <p:blipFill>
          <a:blip r:embed="rId2"/>
          <a:stretch>
            <a:fillRect/>
          </a:stretch>
        </p:blipFill>
        <p:spPr>
          <a:xfrm>
            <a:off x="2624587" y="1876928"/>
            <a:ext cx="6942827" cy="4981073"/>
          </a:xfrm>
        </p:spPr>
      </p:pic>
    </p:spTree>
    <p:extLst>
      <p:ext uri="{BB962C8B-B14F-4D97-AF65-F5344CB8AC3E}">
        <p14:creationId xmlns:p14="http://schemas.microsoft.com/office/powerpoint/2010/main" val="3487721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885D30-1A90-E34E-B973-2B2BC3529263}"/>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FBC4F87E-1A40-2A4D-97E4-6E89E884FC6E}"/>
              </a:ext>
            </a:extLst>
          </p:cNvPr>
          <p:cNvPicPr>
            <a:picLocks noGrp="1" noChangeAspect="1"/>
          </p:cNvPicPr>
          <p:nvPr>
            <p:ph idx="1"/>
          </p:nvPr>
        </p:nvPicPr>
        <p:blipFill>
          <a:blip r:embed="rId2"/>
          <a:stretch>
            <a:fillRect/>
          </a:stretch>
        </p:blipFill>
        <p:spPr>
          <a:xfrm>
            <a:off x="4640179" y="273050"/>
            <a:ext cx="5823284" cy="6546996"/>
          </a:xfrm>
        </p:spPr>
      </p:pic>
      <p:sp>
        <p:nvSpPr>
          <p:cNvPr id="6" name="Text Placeholder 5">
            <a:extLst>
              <a:ext uri="{FF2B5EF4-FFF2-40B4-BE49-F238E27FC236}">
                <a16:creationId xmlns:a16="http://schemas.microsoft.com/office/drawing/2014/main" id="{993AC263-7E7C-1D42-94E9-5C1204A6C284}"/>
              </a:ext>
            </a:extLst>
          </p:cNvPr>
          <p:cNvSpPr>
            <a:spLocks noGrp="1"/>
          </p:cNvSpPr>
          <p:nvPr>
            <p:ph type="body" sz="half" idx="2"/>
          </p:nvPr>
        </p:nvSpPr>
        <p:spPr>
          <a:xfrm>
            <a:off x="1981201" y="1435101"/>
            <a:ext cx="2370221" cy="4691063"/>
          </a:xfrm>
        </p:spPr>
        <p:txBody>
          <a:bodyPr>
            <a:normAutofit/>
          </a:bodyPr>
          <a:lstStyle/>
          <a:p>
            <a:pPr algn="ctr"/>
            <a:r>
              <a:rPr lang="en-US" sz="3200" b="1" dirty="0"/>
              <a:t>Neo-Nazi march</a:t>
            </a:r>
          </a:p>
          <a:p>
            <a:pPr algn="ctr"/>
            <a:endParaRPr lang="en-US" sz="3200" b="1" dirty="0"/>
          </a:p>
          <a:p>
            <a:pPr algn="ctr"/>
            <a:r>
              <a:rPr lang="en-US" sz="3200" b="1" dirty="0"/>
              <a:t>Sofia</a:t>
            </a:r>
          </a:p>
          <a:p>
            <a:pPr algn="ctr"/>
            <a:r>
              <a:rPr lang="en-US" sz="3200" b="1" dirty="0"/>
              <a:t>Feb 17, 2019</a:t>
            </a:r>
          </a:p>
        </p:txBody>
      </p:sp>
    </p:spTree>
    <p:extLst>
      <p:ext uri="{BB962C8B-B14F-4D97-AF65-F5344CB8AC3E}">
        <p14:creationId xmlns:p14="http://schemas.microsoft.com/office/powerpoint/2010/main" val="1094276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91CF42-E920-A544-A2E5-16368F264A34}"/>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12B5713E-37CE-3841-A3DE-684F725E717A}"/>
              </a:ext>
            </a:extLst>
          </p:cNvPr>
          <p:cNvPicPr>
            <a:picLocks noGrp="1" noChangeAspect="1"/>
          </p:cNvPicPr>
          <p:nvPr>
            <p:ph idx="1"/>
          </p:nvPr>
        </p:nvPicPr>
        <p:blipFill>
          <a:blip r:embed="rId2"/>
          <a:stretch>
            <a:fillRect/>
          </a:stretch>
        </p:blipFill>
        <p:spPr>
          <a:xfrm>
            <a:off x="5099050" y="794463"/>
            <a:ext cx="5111750" cy="5510084"/>
          </a:xfrm>
        </p:spPr>
      </p:pic>
      <p:sp>
        <p:nvSpPr>
          <p:cNvPr id="10" name="Text Placeholder 9">
            <a:extLst>
              <a:ext uri="{FF2B5EF4-FFF2-40B4-BE49-F238E27FC236}">
                <a16:creationId xmlns:a16="http://schemas.microsoft.com/office/drawing/2014/main" id="{78304999-A23D-AB41-9D75-3FA4F08CB0CD}"/>
              </a:ext>
            </a:extLst>
          </p:cNvPr>
          <p:cNvSpPr>
            <a:spLocks noGrp="1"/>
          </p:cNvSpPr>
          <p:nvPr>
            <p:ph type="body" sz="half" idx="2"/>
          </p:nvPr>
        </p:nvSpPr>
        <p:spPr/>
        <p:txBody>
          <a:bodyPr>
            <a:normAutofit/>
          </a:bodyPr>
          <a:lstStyle/>
          <a:p>
            <a:pPr algn="ctr"/>
            <a:r>
              <a:rPr lang="en-US" sz="3600" b="1" dirty="0"/>
              <a:t>Protest by Roma </a:t>
            </a:r>
          </a:p>
          <a:p>
            <a:pPr algn="ctr"/>
            <a:endParaRPr lang="en-US" sz="3600" b="1" dirty="0"/>
          </a:p>
          <a:p>
            <a:pPr algn="ctr"/>
            <a:r>
              <a:rPr lang="en-US" sz="3600" b="1" dirty="0"/>
              <a:t>January </a:t>
            </a:r>
          </a:p>
          <a:p>
            <a:pPr algn="ctr"/>
            <a:r>
              <a:rPr lang="en-US" sz="3600" b="1" dirty="0"/>
              <a:t>2019</a:t>
            </a:r>
          </a:p>
        </p:txBody>
      </p:sp>
    </p:spTree>
    <p:extLst>
      <p:ext uri="{BB962C8B-B14F-4D97-AF65-F5344CB8AC3E}">
        <p14:creationId xmlns:p14="http://schemas.microsoft.com/office/powerpoint/2010/main" val="228363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A604-184A-A04F-9770-ABB583122503}"/>
              </a:ext>
            </a:extLst>
          </p:cNvPr>
          <p:cNvSpPr>
            <a:spLocks noGrp="1"/>
          </p:cNvSpPr>
          <p:nvPr>
            <p:ph type="title"/>
          </p:nvPr>
        </p:nvSpPr>
        <p:spPr>
          <a:xfrm>
            <a:off x="838200" y="365125"/>
            <a:ext cx="10515600" cy="790575"/>
          </a:xfrm>
        </p:spPr>
        <p:txBody>
          <a:bodyPr/>
          <a:lstStyle/>
          <a:p>
            <a:pPr algn="ctr"/>
            <a:r>
              <a:rPr lang="en-US" dirty="0">
                <a:latin typeface="+mn-lt"/>
              </a:rPr>
              <a:t>Recent activist music projects 2020-</a:t>
            </a:r>
          </a:p>
        </p:txBody>
      </p:sp>
      <p:sp>
        <p:nvSpPr>
          <p:cNvPr id="3" name="Text Placeholder 2">
            <a:extLst>
              <a:ext uri="{FF2B5EF4-FFF2-40B4-BE49-F238E27FC236}">
                <a16:creationId xmlns:a16="http://schemas.microsoft.com/office/drawing/2014/main" id="{A8B309A8-CFF4-F045-A9B1-E0D4B857AA10}"/>
              </a:ext>
            </a:extLst>
          </p:cNvPr>
          <p:cNvSpPr>
            <a:spLocks noGrp="1"/>
          </p:cNvSpPr>
          <p:nvPr>
            <p:ph type="body" idx="1"/>
          </p:nvPr>
        </p:nvSpPr>
        <p:spPr>
          <a:xfrm>
            <a:off x="838199" y="1155700"/>
            <a:ext cx="10981765" cy="5702300"/>
          </a:xfrm>
        </p:spPr>
        <p:txBody>
          <a:bodyPr>
            <a:normAutofit lnSpcReduction="10000"/>
          </a:bodyPr>
          <a:lstStyle/>
          <a:p>
            <a:r>
              <a:rPr lang="en-US" dirty="0"/>
              <a:t>Address political issues facing Balkan Roma such as prejudice, unemployment, police brutality, evictions, and also gender discrimination. </a:t>
            </a:r>
          </a:p>
          <a:p>
            <a:r>
              <a:rPr lang="en-US" dirty="0"/>
              <a:t>What forms do these projects take? Who produces them and why? </a:t>
            </a:r>
          </a:p>
          <a:p>
            <a:r>
              <a:rPr lang="en-US" dirty="0"/>
              <a:t>What are the gendered dimensions of activism?</a:t>
            </a:r>
          </a:p>
          <a:p>
            <a:r>
              <a:rPr lang="en-US" dirty="0"/>
              <a:t>What effect do they have?</a:t>
            </a:r>
          </a:p>
          <a:p>
            <a:endParaRPr lang="en-US" dirty="0"/>
          </a:p>
          <a:p>
            <a:pPr marL="0" indent="0">
              <a:buNone/>
            </a:pPr>
            <a:r>
              <a:rPr lang="en-US" dirty="0"/>
              <a:t> Trends:</a:t>
            </a:r>
          </a:p>
          <a:p>
            <a:r>
              <a:rPr lang="en-US" dirty="0"/>
              <a:t>Top-down, often sponsored by non-governmental organizations, NGOs  </a:t>
            </a:r>
          </a:p>
          <a:p>
            <a:r>
              <a:rPr lang="en-US" dirty="0"/>
              <a:t>Or grassroots activism</a:t>
            </a:r>
          </a:p>
          <a:p>
            <a:r>
              <a:rPr lang="en-US" dirty="0"/>
              <a:t>Complicate this binary</a:t>
            </a:r>
          </a:p>
          <a:p>
            <a:r>
              <a:rPr lang="en-US" dirty="0"/>
              <a:t>Plus celebrity activism, e.g., </a:t>
            </a:r>
            <a:r>
              <a:rPr lang="en-US" dirty="0" err="1"/>
              <a:t>Azis</a:t>
            </a:r>
            <a:endParaRPr lang="en-US" dirty="0"/>
          </a:p>
          <a:p>
            <a:endParaRPr lang="en-US" dirty="0"/>
          </a:p>
          <a:p>
            <a:endParaRPr lang="en-US" dirty="0"/>
          </a:p>
        </p:txBody>
      </p:sp>
    </p:spTree>
    <p:extLst>
      <p:ext uri="{BB962C8B-B14F-4D97-AF65-F5344CB8AC3E}">
        <p14:creationId xmlns:p14="http://schemas.microsoft.com/office/powerpoint/2010/main" val="429215367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010C-5B22-A756-7C01-BD11007F624C}"/>
              </a:ext>
            </a:extLst>
          </p:cNvPr>
          <p:cNvSpPr>
            <a:spLocks noGrp="1"/>
          </p:cNvSpPr>
          <p:nvPr>
            <p:ph type="title"/>
          </p:nvPr>
        </p:nvSpPr>
        <p:spPr>
          <a:xfrm>
            <a:off x="204952" y="380892"/>
            <a:ext cx="11987048" cy="785756"/>
          </a:xfrm>
        </p:spPr>
        <p:txBody>
          <a:bodyPr>
            <a:normAutofit fontScale="90000"/>
          </a:bodyPr>
          <a:lstStyle/>
          <a:p>
            <a:pPr algn="ctr"/>
            <a:r>
              <a:rPr lang="en-US" dirty="0"/>
              <a:t>Current protests and court case in </a:t>
            </a:r>
            <a:r>
              <a:rPr lang="en-US" dirty="0" err="1"/>
              <a:t>Ni</a:t>
            </a:r>
            <a:r>
              <a:rPr lang="en-US" sz="4400" dirty="0" err="1"/>
              <a:t>š</a:t>
            </a:r>
            <a:r>
              <a:rPr lang="en-US" dirty="0"/>
              <a:t>, South Serbia</a:t>
            </a:r>
            <a:br>
              <a:rPr lang="en-US" dirty="0"/>
            </a:br>
            <a:r>
              <a:rPr lang="en-US" dirty="0"/>
              <a:t>Re: Lack of electricity in a large Romani neighborhood</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3ABA3A5D-DAD8-51A8-E920-5C061D9A299E}"/>
              </a:ext>
            </a:extLst>
          </p:cNvPr>
          <p:cNvPicPr>
            <a:picLocks noGrp="1" noChangeAspect="1"/>
          </p:cNvPicPr>
          <p:nvPr>
            <p:ph idx="1"/>
          </p:nvPr>
        </p:nvPicPr>
        <p:blipFill>
          <a:blip r:embed="rId2"/>
          <a:stretch>
            <a:fillRect/>
          </a:stretch>
        </p:blipFill>
        <p:spPr>
          <a:xfrm>
            <a:off x="1986455" y="1570858"/>
            <a:ext cx="8087710" cy="4906251"/>
          </a:xfrm>
        </p:spPr>
      </p:pic>
    </p:spTree>
    <p:extLst>
      <p:ext uri="{BB962C8B-B14F-4D97-AF65-F5344CB8AC3E}">
        <p14:creationId xmlns:p14="http://schemas.microsoft.com/office/powerpoint/2010/main" val="2605584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EEF9-84CB-942C-F80E-A7340C2374E5}"/>
              </a:ext>
            </a:extLst>
          </p:cNvPr>
          <p:cNvSpPr>
            <a:spLocks noGrp="1"/>
          </p:cNvSpPr>
          <p:nvPr>
            <p:ph type="title"/>
          </p:nvPr>
        </p:nvSpPr>
        <p:spPr/>
        <p:txBody>
          <a:bodyPr>
            <a:normAutofit/>
          </a:bodyPr>
          <a:lstStyle/>
          <a:p>
            <a:pPr algn="ctr"/>
            <a:r>
              <a:rPr lang="en-US" sz="3200" i="1" dirty="0">
                <a:effectLst/>
                <a:latin typeface="+mn-lt"/>
                <a:ea typeface="Times New Roman" panose="02020603050405020304" pitchFamily="18" charset="0"/>
              </a:rPr>
              <a:t>Justice Denied: Roma in the Criminal Justice System </a:t>
            </a:r>
            <a:br>
              <a:rPr lang="en-US" sz="3200" i="1" dirty="0">
                <a:effectLst/>
                <a:latin typeface="+mn-lt"/>
                <a:ea typeface="Times New Roman" panose="02020603050405020304" pitchFamily="18" charset="0"/>
              </a:rPr>
            </a:br>
            <a:r>
              <a:rPr lang="en-US" sz="3200" dirty="0">
                <a:effectLst/>
                <a:latin typeface="+mn-lt"/>
                <a:ea typeface="Times New Roman" panose="02020603050405020304" pitchFamily="18" charset="0"/>
              </a:rPr>
              <a:t>(Serbia and North Macedonia, 2021)</a:t>
            </a:r>
            <a:endParaRPr lang="en-US" sz="3200" dirty="0">
              <a:latin typeface="+mn-lt"/>
            </a:endParaRPr>
          </a:p>
        </p:txBody>
      </p:sp>
      <p:sp>
        <p:nvSpPr>
          <p:cNvPr id="3" name="Content Placeholder 2">
            <a:extLst>
              <a:ext uri="{FF2B5EF4-FFF2-40B4-BE49-F238E27FC236}">
                <a16:creationId xmlns:a16="http://schemas.microsoft.com/office/drawing/2014/main" id="{CF273BD6-42EF-6A8D-E618-950A37387728}"/>
              </a:ext>
            </a:extLst>
          </p:cNvPr>
          <p:cNvSpPr>
            <a:spLocks noGrp="1"/>
          </p:cNvSpPr>
          <p:nvPr>
            <p:ph idx="1"/>
          </p:nvPr>
        </p:nvSpPr>
        <p:spPr/>
        <p:txBody>
          <a:bodyPr>
            <a:normAutofit/>
          </a:bodyPr>
          <a:lstStyle/>
          <a:p>
            <a:pPr marL="0" indent="0" algn="ctr">
              <a:buNone/>
            </a:pPr>
            <a:r>
              <a:rPr lang="en-US" sz="2400" dirty="0">
                <a:ea typeface="Times New Roman" panose="02020603050405020304" pitchFamily="18" charset="0"/>
              </a:rPr>
              <a:t>P</a:t>
            </a:r>
            <a:r>
              <a:rPr lang="en-US" sz="2400" dirty="0">
                <a:effectLst/>
                <a:ea typeface="Times New Roman" panose="02020603050405020304" pitchFamily="18" charset="0"/>
              </a:rPr>
              <a:t>rovides clear evidence that </a:t>
            </a:r>
          </a:p>
          <a:p>
            <a:pPr marL="0" indent="0" algn="ctr">
              <a:buNone/>
            </a:pPr>
            <a:r>
              <a:rPr lang="en-US" sz="2400" dirty="0">
                <a:effectLst/>
                <a:ea typeface="Times New Roman" panose="02020603050405020304" pitchFamily="18" charset="0"/>
              </a:rPr>
              <a:t>“Institutional racism is embedded in the criminal justice system …. Romani defendants face discrimination from police, judges, prosecutors, and often their own lawyers…. Pervasive and routine </a:t>
            </a:r>
            <a:r>
              <a:rPr lang="en-US" sz="2400" dirty="0" err="1">
                <a:effectLst/>
                <a:ea typeface="Times New Roman" panose="02020603050405020304" pitchFamily="18" charset="0"/>
              </a:rPr>
              <a:t>antigypsyism</a:t>
            </a:r>
            <a:r>
              <a:rPr lang="en-US" sz="2400" dirty="0">
                <a:effectLst/>
                <a:ea typeface="Times New Roman" panose="02020603050405020304" pitchFamily="18" charset="0"/>
              </a:rPr>
              <a:t> in state and society leads to racially-biased decisions and outcomes for Roma ….  Romani defendants are faced with discriminatory attitudes and biases that skew outcomes against them, so that the very system that is meant to impart fair and equal justice is, in fact, doing the opposite”</a:t>
            </a:r>
          </a:p>
          <a:p>
            <a:pPr marL="0" indent="0" algn="ctr">
              <a:buNone/>
            </a:pPr>
            <a:r>
              <a:rPr lang="en-US" sz="2400" dirty="0"/>
              <a:t>European Roma Rights Center</a:t>
            </a:r>
          </a:p>
        </p:txBody>
      </p:sp>
    </p:spTree>
    <p:extLst>
      <p:ext uri="{BB962C8B-B14F-4D97-AF65-F5344CB8AC3E}">
        <p14:creationId xmlns:p14="http://schemas.microsoft.com/office/powerpoint/2010/main" val="1855717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1CB541-EEAE-A047-BED5-27778A67411B}"/>
              </a:ext>
            </a:extLst>
          </p:cNvPr>
          <p:cNvSpPr>
            <a:spLocks noGrp="1"/>
          </p:cNvSpPr>
          <p:nvPr>
            <p:ph type="title"/>
          </p:nvPr>
        </p:nvSpPr>
        <p:spPr>
          <a:xfrm>
            <a:off x="444500" y="127001"/>
            <a:ext cx="3642868" cy="6384158"/>
          </a:xfrm>
        </p:spPr>
        <p:txBody>
          <a:bodyPr>
            <a:normAutofit fontScale="90000"/>
          </a:bodyPr>
          <a:lstStyle/>
          <a:p>
            <a:r>
              <a:rPr lang="en-US" dirty="0">
                <a:solidFill>
                  <a:schemeClr val="bg1"/>
                </a:solidFill>
                <a:latin typeface="+mn-lt"/>
              </a:rPr>
              <a:t>Music videos sponsored by ERIAC (European Roma Institute for Arts and Culture), </a:t>
            </a:r>
            <a:br>
              <a:rPr lang="en-US" dirty="0">
                <a:solidFill>
                  <a:schemeClr val="bg1"/>
                </a:solidFill>
                <a:latin typeface="+mn-lt"/>
              </a:rPr>
            </a:br>
            <a:r>
              <a:rPr lang="en-US" dirty="0">
                <a:solidFill>
                  <a:schemeClr val="bg1"/>
                </a:solidFill>
                <a:latin typeface="+mn-lt"/>
              </a:rPr>
              <a:t>Open Society Foundation (OSF), </a:t>
            </a:r>
            <a:br>
              <a:rPr lang="en-US" dirty="0">
                <a:solidFill>
                  <a:schemeClr val="bg1"/>
                </a:solidFill>
                <a:latin typeface="+mn-lt"/>
              </a:rPr>
            </a:br>
            <a:r>
              <a:rPr lang="en-US" dirty="0">
                <a:solidFill>
                  <a:schemeClr val="bg1"/>
                </a:solidFill>
                <a:latin typeface="+mn-lt"/>
              </a:rPr>
              <a:t>Proud Roma Campaign</a:t>
            </a:r>
          </a:p>
        </p:txBody>
      </p:sp>
      <p:sp>
        <p:nvSpPr>
          <p:cNvPr id="3" name="Content Placeholder 2">
            <a:extLst>
              <a:ext uri="{FF2B5EF4-FFF2-40B4-BE49-F238E27FC236}">
                <a16:creationId xmlns:a16="http://schemas.microsoft.com/office/drawing/2014/main" id="{A1FF5D54-E02C-1441-90C0-D4082F1C2A93}"/>
              </a:ext>
            </a:extLst>
          </p:cNvPr>
          <p:cNvSpPr>
            <a:spLocks noGrp="1"/>
          </p:cNvSpPr>
          <p:nvPr>
            <p:ph idx="1"/>
          </p:nvPr>
        </p:nvSpPr>
        <p:spPr>
          <a:xfrm>
            <a:off x="5358384" y="0"/>
            <a:ext cx="6024654" cy="6857999"/>
          </a:xfrm>
        </p:spPr>
        <p:txBody>
          <a:bodyPr anchor="ctr">
            <a:normAutofit fontScale="92500" lnSpcReduction="10000"/>
          </a:bodyPr>
          <a:lstStyle/>
          <a:p>
            <a:pPr marL="0" indent="0">
              <a:buNone/>
            </a:pPr>
            <a:r>
              <a:rPr lang="en-US" sz="2600" dirty="0"/>
              <a:t>Proud Roma Campaign: released before census to promote Romani identity</a:t>
            </a:r>
          </a:p>
          <a:p>
            <a:pPr marL="0" indent="0">
              <a:spcBef>
                <a:spcPts val="0"/>
              </a:spcBef>
              <a:buNone/>
            </a:pPr>
            <a:endParaRPr lang="en-US" sz="2600" dirty="0"/>
          </a:p>
          <a:p>
            <a:pPr marL="0" indent="0">
              <a:spcBef>
                <a:spcPts val="0"/>
              </a:spcBef>
              <a:buNone/>
            </a:pPr>
            <a:r>
              <a:rPr lang="en-US" sz="2600" dirty="0"/>
              <a:t>3 versions of </a:t>
            </a:r>
            <a:r>
              <a:rPr lang="en-US" sz="2600" i="1" dirty="0"/>
              <a:t>Mahala </a:t>
            </a:r>
            <a:r>
              <a:rPr lang="en-US" sz="2600" i="1" dirty="0" err="1"/>
              <a:t>Barvale</a:t>
            </a:r>
            <a:r>
              <a:rPr lang="en-US" sz="2600" i="1" dirty="0"/>
              <a:t> </a:t>
            </a:r>
            <a:r>
              <a:rPr lang="en-US" sz="2600" dirty="0"/>
              <a:t>(rich neighborhood):  </a:t>
            </a:r>
          </a:p>
          <a:p>
            <a:pPr marL="0" indent="0">
              <a:spcBef>
                <a:spcPts val="0"/>
              </a:spcBef>
              <a:buNone/>
            </a:pPr>
            <a:r>
              <a:rPr lang="en-US" sz="2600" dirty="0"/>
              <a:t>3 melodies + scenarios:</a:t>
            </a:r>
            <a:r>
              <a:rPr lang="en-US" sz="2600" i="1" dirty="0"/>
              <a:t> </a:t>
            </a:r>
            <a:r>
              <a:rPr lang="en-US" sz="2600" dirty="0"/>
              <a:t>Serbian, Bulgarian, Macedonian</a:t>
            </a:r>
          </a:p>
          <a:p>
            <a:pPr marL="0" indent="0">
              <a:spcBef>
                <a:spcPts val="0"/>
              </a:spcBef>
              <a:buNone/>
            </a:pPr>
            <a:endParaRPr lang="en-US" sz="2600" dirty="0"/>
          </a:p>
          <a:p>
            <a:pPr marL="0" indent="0">
              <a:buNone/>
            </a:pPr>
            <a:r>
              <a:rPr lang="en-US" sz="2600" dirty="0"/>
              <a:t>Text by activists from OSF, delivered to local Romani NGOs who recruit musicians. Each version features local stars:</a:t>
            </a:r>
          </a:p>
          <a:p>
            <a:pPr marL="0" indent="0">
              <a:spcBef>
                <a:spcPts val="0"/>
              </a:spcBef>
              <a:buNone/>
            </a:pPr>
            <a:endParaRPr lang="en-US" sz="2600" dirty="0"/>
          </a:p>
          <a:p>
            <a:pPr marL="0" indent="0">
              <a:spcBef>
                <a:spcPts val="0"/>
              </a:spcBef>
              <a:buNone/>
            </a:pPr>
            <a:r>
              <a:rPr lang="en-US" sz="2600" dirty="0"/>
              <a:t>Serbia: NGO </a:t>
            </a:r>
            <a:r>
              <a:rPr lang="en-US" sz="2600" dirty="0" err="1"/>
              <a:t>Opre</a:t>
            </a:r>
            <a:r>
              <a:rPr lang="en-US" sz="2600" dirty="0"/>
              <a:t> Roma </a:t>
            </a:r>
            <a:r>
              <a:rPr lang="en-US" sz="2600" dirty="0" err="1"/>
              <a:t>Srbija</a:t>
            </a:r>
            <a:r>
              <a:rPr lang="en-US" sz="2600" dirty="0"/>
              <a:t>: Marko </a:t>
            </a:r>
            <a:r>
              <a:rPr lang="en-US" sz="2600" dirty="0" err="1"/>
              <a:t>Marković</a:t>
            </a:r>
            <a:r>
              <a:rPr lang="en-US" sz="2600" dirty="0"/>
              <a:t>, Jelena </a:t>
            </a:r>
            <a:r>
              <a:rPr lang="en-US" sz="2600" dirty="0" err="1"/>
              <a:t>Marković</a:t>
            </a:r>
            <a:r>
              <a:rPr lang="en-US" sz="2600" dirty="0"/>
              <a:t>, Pretty Loud</a:t>
            </a:r>
          </a:p>
          <a:p>
            <a:pPr marL="0" indent="0">
              <a:spcBef>
                <a:spcPts val="0"/>
              </a:spcBef>
              <a:buNone/>
            </a:pPr>
            <a:endParaRPr lang="en-US" sz="2600" dirty="0"/>
          </a:p>
          <a:p>
            <a:pPr marL="0" indent="0">
              <a:spcBef>
                <a:spcPts val="0"/>
              </a:spcBef>
              <a:buNone/>
            </a:pPr>
            <a:r>
              <a:rPr lang="en-US" sz="2600" dirty="0"/>
              <a:t>Bulgaria: NGO Roma Standing Conference: </a:t>
            </a:r>
            <a:r>
              <a:rPr lang="en-US" sz="2600" dirty="0" err="1"/>
              <a:t>Riko</a:t>
            </a:r>
            <a:r>
              <a:rPr lang="en-US" sz="2600" dirty="0"/>
              <a:t> Band</a:t>
            </a:r>
          </a:p>
          <a:p>
            <a:pPr marL="0" indent="0">
              <a:spcBef>
                <a:spcPts val="0"/>
              </a:spcBef>
              <a:buNone/>
            </a:pPr>
            <a:endParaRPr lang="en-US" sz="2600" dirty="0"/>
          </a:p>
          <a:p>
            <a:pPr marL="0" indent="0">
              <a:spcBef>
                <a:spcPts val="0"/>
              </a:spcBef>
              <a:buNone/>
            </a:pPr>
            <a:r>
              <a:rPr lang="en-US" sz="2600" dirty="0"/>
              <a:t>Macedonia: NGO </a:t>
            </a:r>
            <a:r>
              <a:rPr lang="en-US" sz="2600" dirty="0" err="1"/>
              <a:t>Avaja</a:t>
            </a:r>
            <a:r>
              <a:rPr lang="en-US" sz="2600" dirty="0"/>
              <a:t>: Ervin </a:t>
            </a:r>
            <a:r>
              <a:rPr lang="en-US" sz="2600" dirty="0" err="1"/>
              <a:t>Ametoski</a:t>
            </a:r>
            <a:r>
              <a:rPr lang="en-US" sz="2600" dirty="0"/>
              <a:t>, Džambo </a:t>
            </a:r>
            <a:r>
              <a:rPr lang="en-US" sz="2600" dirty="0" err="1"/>
              <a:t>Agušev</a:t>
            </a:r>
            <a:r>
              <a:rPr lang="en-US" sz="2600" dirty="0"/>
              <a:t>, </a:t>
            </a:r>
            <a:r>
              <a:rPr lang="en-US" sz="2600" dirty="0" err="1"/>
              <a:t>Amza</a:t>
            </a:r>
            <a:r>
              <a:rPr lang="en-US" sz="2600" dirty="0"/>
              <a:t> King, Iso </a:t>
            </a:r>
            <a:r>
              <a:rPr lang="en-US" sz="2600" dirty="0" err="1"/>
              <a:t>Mašina</a:t>
            </a:r>
            <a:endParaRPr lang="en-US" sz="2600" dirty="0"/>
          </a:p>
          <a:p>
            <a:pPr marL="0" indent="0">
              <a:buNone/>
            </a:pPr>
            <a:r>
              <a:rPr lang="en-US" sz="2600" dirty="0"/>
              <a:t>Romanes + local Slavic language, no subtitles = local Romani audience</a:t>
            </a:r>
            <a:endParaRPr lang="en-US" sz="1700" dirty="0"/>
          </a:p>
        </p:txBody>
      </p:sp>
    </p:spTree>
    <p:extLst>
      <p:ext uri="{BB962C8B-B14F-4D97-AF65-F5344CB8AC3E}">
        <p14:creationId xmlns:p14="http://schemas.microsoft.com/office/powerpoint/2010/main" val="152746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9A50-AE45-8546-A54A-2519930285C3}"/>
              </a:ext>
            </a:extLst>
          </p:cNvPr>
          <p:cNvSpPr>
            <a:spLocks noGrp="1"/>
          </p:cNvSpPr>
          <p:nvPr>
            <p:ph type="title"/>
          </p:nvPr>
        </p:nvSpPr>
        <p:spPr>
          <a:xfrm>
            <a:off x="558800" y="520700"/>
            <a:ext cx="11074400" cy="1158240"/>
          </a:xfrm>
        </p:spPr>
        <p:txBody>
          <a:bodyPr>
            <a:normAutofit fontScale="90000"/>
          </a:bodyPr>
          <a:lstStyle/>
          <a:p>
            <a:pPr algn="ctr"/>
            <a:r>
              <a:rPr lang="en-US" sz="3200" dirty="0"/>
              <a:t> </a:t>
            </a:r>
            <a:r>
              <a:rPr lang="en-US" sz="3200" i="1" dirty="0"/>
              <a:t>Mahala </a:t>
            </a:r>
            <a:r>
              <a:rPr lang="en-US" sz="3200" i="1" dirty="0" err="1"/>
              <a:t>Barvali</a:t>
            </a:r>
            <a:r>
              <a:rPr lang="en-US" sz="3200" i="1" dirty="0"/>
              <a:t> </a:t>
            </a:r>
            <a:r>
              <a:rPr lang="en-US" sz="3200" dirty="0"/>
              <a:t>(rich neighborhood) features Roma as professionals, in school, respecting elders, preserving their crafts. </a:t>
            </a:r>
            <a:br>
              <a:rPr lang="en-US" sz="3200" dirty="0"/>
            </a:br>
            <a:r>
              <a:rPr lang="en-US" sz="3200" dirty="0"/>
              <a:t>Many images of protest marches with Romani flag. </a:t>
            </a:r>
            <a:br>
              <a:rPr lang="en-US" sz="3200" dirty="0"/>
            </a:br>
            <a:r>
              <a:rPr lang="en-US" sz="3200" dirty="0"/>
              <a:t>Music: </a:t>
            </a:r>
            <a:r>
              <a:rPr lang="en-US" sz="3200" dirty="0" err="1"/>
              <a:t>Riko</a:t>
            </a:r>
            <a:r>
              <a:rPr lang="en-US" sz="3200" dirty="0"/>
              <a:t> Band (</a:t>
            </a:r>
            <a:r>
              <a:rPr lang="en-US" sz="3200" i="1" dirty="0" err="1"/>
              <a:t>chalga</a:t>
            </a:r>
            <a:r>
              <a:rPr lang="en-US" sz="3200" dirty="0"/>
              <a:t>), 2020</a:t>
            </a:r>
          </a:p>
        </p:txBody>
      </p:sp>
      <p:pic>
        <p:nvPicPr>
          <p:cNvPr id="7" name="Content Placeholder 6">
            <a:extLst>
              <a:ext uri="{FF2B5EF4-FFF2-40B4-BE49-F238E27FC236}">
                <a16:creationId xmlns:a16="http://schemas.microsoft.com/office/drawing/2014/main" id="{A64D1885-5D38-FA47-9D07-7B1161FF15B2}"/>
              </a:ext>
            </a:extLst>
          </p:cNvPr>
          <p:cNvPicPr>
            <a:picLocks noGrp="1" noChangeAspect="1"/>
          </p:cNvPicPr>
          <p:nvPr>
            <p:ph idx="1"/>
          </p:nvPr>
        </p:nvPicPr>
        <p:blipFill>
          <a:blip r:embed="rId2"/>
          <a:stretch>
            <a:fillRect/>
          </a:stretch>
        </p:blipFill>
        <p:spPr>
          <a:xfrm>
            <a:off x="1981200" y="1993900"/>
            <a:ext cx="8229600" cy="4699000"/>
          </a:xfrm>
        </p:spPr>
      </p:pic>
    </p:spTree>
    <p:extLst>
      <p:ext uri="{BB962C8B-B14F-4D97-AF65-F5344CB8AC3E}">
        <p14:creationId xmlns:p14="http://schemas.microsoft.com/office/powerpoint/2010/main" val="1231820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6300-EFFE-F67E-5C25-16550DA26D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C55181E-9CAB-204E-7450-FA4C6BA86B2B}"/>
              </a:ext>
            </a:extLst>
          </p:cNvPr>
          <p:cNvSpPr>
            <a:spLocks noGrp="1"/>
          </p:cNvSpPr>
          <p:nvPr>
            <p:ph idx="1"/>
          </p:nvPr>
        </p:nvSpPr>
        <p:spPr>
          <a:xfrm>
            <a:off x="838200" y="365125"/>
            <a:ext cx="10515600" cy="6391275"/>
          </a:xfrm>
        </p:spPr>
        <p:txBody>
          <a:bodyPr>
            <a:noAutofit/>
          </a:bodyPr>
          <a:lstStyle/>
          <a:p>
            <a:pPr marL="0" indent="0">
              <a:buNone/>
            </a:pPr>
            <a:r>
              <a:rPr lang="en-US" sz="2000" dirty="0"/>
              <a:t>Chorus: I mahala </a:t>
            </a:r>
            <a:r>
              <a:rPr lang="en-US" sz="2000" dirty="0" err="1"/>
              <a:t>si</a:t>
            </a:r>
            <a:r>
              <a:rPr lang="en-US" sz="2000" dirty="0"/>
              <a:t> </a:t>
            </a:r>
            <a:r>
              <a:rPr lang="en-US" sz="2000" dirty="0" err="1"/>
              <a:t>barvali</a:t>
            </a:r>
            <a:r>
              <a:rPr lang="en-US" sz="2000" dirty="0"/>
              <a:t>			The neighborhood is rich</a:t>
            </a:r>
            <a:br>
              <a:rPr lang="en-US" sz="2000" dirty="0"/>
            </a:br>
            <a:r>
              <a:rPr lang="en-US" sz="2000" dirty="0"/>
              <a:t>Amari </a:t>
            </a:r>
            <a:r>
              <a:rPr lang="en-US" sz="2000" dirty="0" err="1"/>
              <a:t>zor</a:t>
            </a:r>
            <a:r>
              <a:rPr lang="en-US" sz="2000" dirty="0"/>
              <a:t> </a:t>
            </a:r>
            <a:r>
              <a:rPr lang="en-US" sz="2000" dirty="0" err="1"/>
              <a:t>si</a:t>
            </a:r>
            <a:r>
              <a:rPr lang="en-US" sz="2000" dirty="0"/>
              <a:t> but </a:t>
            </a:r>
            <a:r>
              <a:rPr lang="en-US" sz="2000" dirty="0" err="1"/>
              <a:t>bari</a:t>
            </a:r>
            <a:r>
              <a:rPr lang="en-US" sz="2000" dirty="0"/>
              <a:t> 			our strength is great</a:t>
            </a:r>
            <a:br>
              <a:rPr lang="en-US" sz="2000" dirty="0"/>
            </a:br>
            <a:r>
              <a:rPr lang="en-US" sz="2000" dirty="0"/>
              <a:t>Vast ko vast, </a:t>
            </a:r>
            <a:r>
              <a:rPr lang="en-US" sz="2000" dirty="0" err="1"/>
              <a:t>ilo</a:t>
            </a:r>
            <a:r>
              <a:rPr lang="en-US" sz="2000" dirty="0"/>
              <a:t> ko </a:t>
            </a:r>
            <a:r>
              <a:rPr lang="en-US" sz="2000" dirty="0" err="1"/>
              <a:t>ilo</a:t>
            </a:r>
            <a:r>
              <a:rPr lang="en-US" sz="2000" dirty="0"/>
              <a:t> 			hand to hand, heart to heart</a:t>
            </a:r>
            <a:br>
              <a:rPr lang="en-US" sz="2000" dirty="0"/>
            </a:br>
            <a:r>
              <a:rPr lang="en-US" sz="2000" dirty="0" err="1"/>
              <a:t>Te</a:t>
            </a:r>
            <a:r>
              <a:rPr lang="en-US" sz="2000" dirty="0"/>
              <a:t> </a:t>
            </a:r>
            <a:r>
              <a:rPr lang="en-US" sz="2000" dirty="0" err="1"/>
              <a:t>vazda</a:t>
            </a:r>
            <a:r>
              <a:rPr lang="en-US" sz="2000" dirty="0"/>
              <a:t> amaro Romano </a:t>
            </a:r>
            <a:r>
              <a:rPr lang="en-US" sz="2000" dirty="0" err="1"/>
              <a:t>krlo</a:t>
            </a:r>
            <a:r>
              <a:rPr lang="en-US" sz="2000" dirty="0"/>
              <a:t>		to raise our Romani voice</a:t>
            </a:r>
            <a:br>
              <a:rPr lang="en-US" sz="2000" dirty="0"/>
            </a:br>
            <a:endParaRPr lang="en-US" sz="2000" dirty="0"/>
          </a:p>
          <a:p>
            <a:pPr marL="0" indent="0">
              <a:buNone/>
            </a:pPr>
            <a:r>
              <a:rPr lang="en-US" sz="2000" dirty="0"/>
              <a:t>Sa o Roma </a:t>
            </a:r>
            <a:r>
              <a:rPr lang="en-US" sz="2000" dirty="0" err="1"/>
              <a:t>upre</a:t>
            </a:r>
            <a:r>
              <a:rPr lang="en-US" sz="2000" dirty="0"/>
              <a:t> </a:t>
            </a:r>
            <a:r>
              <a:rPr lang="en-US" sz="2000" dirty="0" err="1"/>
              <a:t>akana</a:t>
            </a:r>
            <a:r>
              <a:rPr lang="en-US" sz="2000" dirty="0"/>
              <a:t>			All Roma, rise up now</a:t>
            </a:r>
            <a:br>
              <a:rPr lang="en-US" sz="2000" dirty="0"/>
            </a:br>
            <a:r>
              <a:rPr lang="en-US" sz="2000" dirty="0" err="1"/>
              <a:t>Našti</a:t>
            </a:r>
            <a:r>
              <a:rPr lang="en-US" sz="2000" dirty="0"/>
              <a:t> </a:t>
            </a:r>
            <a:r>
              <a:rPr lang="en-US" sz="2000" dirty="0" err="1"/>
              <a:t>te</a:t>
            </a:r>
            <a:r>
              <a:rPr lang="en-US" sz="2000" dirty="0"/>
              <a:t> </a:t>
            </a:r>
            <a:r>
              <a:rPr lang="en-US" sz="2000" dirty="0" err="1"/>
              <a:t>bešas</a:t>
            </a:r>
            <a:r>
              <a:rPr lang="en-US" sz="2000" dirty="0"/>
              <a:t>, </a:t>
            </a:r>
            <a:r>
              <a:rPr lang="en-US" sz="2000" dirty="0" err="1"/>
              <a:t>našti</a:t>
            </a:r>
            <a:r>
              <a:rPr lang="en-US" sz="2000" dirty="0"/>
              <a:t> </a:t>
            </a:r>
            <a:r>
              <a:rPr lang="en-US" sz="2000" dirty="0" err="1"/>
              <a:t>te</a:t>
            </a:r>
            <a:r>
              <a:rPr lang="en-US" sz="2000" dirty="0"/>
              <a:t> </a:t>
            </a:r>
            <a:r>
              <a:rPr lang="en-US" sz="2000" dirty="0" err="1"/>
              <a:t>daras</a:t>
            </a:r>
            <a:r>
              <a:rPr lang="en-US" sz="2000" dirty="0"/>
              <a:t>		we can't sit, we can't be afraid</a:t>
            </a:r>
            <a:br>
              <a:rPr lang="en-US" sz="2000" dirty="0"/>
            </a:br>
            <a:r>
              <a:rPr lang="en-US" sz="2000" dirty="0"/>
              <a:t>Amare </a:t>
            </a:r>
            <a:r>
              <a:rPr lang="en-US" sz="2000" dirty="0" err="1"/>
              <a:t>dušmaja</a:t>
            </a:r>
            <a:r>
              <a:rPr lang="en-US" sz="2000" dirty="0"/>
              <a:t> but bare			our enemies are many</a:t>
            </a:r>
            <a:br>
              <a:rPr lang="en-US" sz="2000" dirty="0"/>
            </a:br>
            <a:r>
              <a:rPr lang="en-US" sz="2000" dirty="0" err="1"/>
              <a:t>Ajde</a:t>
            </a:r>
            <a:r>
              <a:rPr lang="en-US" sz="2000" dirty="0"/>
              <a:t> </a:t>
            </a:r>
            <a:r>
              <a:rPr lang="en-US" sz="2000" dirty="0" err="1"/>
              <a:t>te</a:t>
            </a:r>
            <a:r>
              <a:rPr lang="en-US" sz="2000" dirty="0"/>
              <a:t> </a:t>
            </a:r>
            <a:r>
              <a:rPr lang="en-US" sz="2000" dirty="0" err="1"/>
              <a:t>izborinamen</a:t>
            </a:r>
            <a:r>
              <a:rPr lang="en-US" sz="2000" dirty="0"/>
              <a:t> </a:t>
            </a:r>
            <a:r>
              <a:rPr lang="en-US" sz="2000" dirty="0" err="1"/>
              <a:t>kethane</a:t>
            </a:r>
            <a:r>
              <a:rPr lang="en-US" sz="2000" dirty="0"/>
              <a:t>		Let's fight together</a:t>
            </a:r>
            <a:br>
              <a:rPr lang="en-US" sz="2000" dirty="0"/>
            </a:br>
            <a:r>
              <a:rPr lang="en-US" sz="2000" dirty="0"/>
              <a:t>Sa o Roma </a:t>
            </a:r>
            <a:r>
              <a:rPr lang="en-US" sz="2000" dirty="0" err="1"/>
              <a:t>upre</a:t>
            </a:r>
            <a:r>
              <a:rPr lang="en-US" sz="2000" dirty="0"/>
              <a:t> </a:t>
            </a:r>
            <a:r>
              <a:rPr lang="en-US" sz="2000" dirty="0" err="1"/>
              <a:t>akana</a:t>
            </a:r>
            <a:r>
              <a:rPr lang="en-US" sz="2000" dirty="0"/>
              <a:t> 			All Roma people stand up now</a:t>
            </a:r>
            <a:br>
              <a:rPr lang="en-US" sz="2000" dirty="0"/>
            </a:br>
            <a:r>
              <a:rPr lang="en-US" sz="2000" dirty="0"/>
              <a:t>Pe </a:t>
            </a:r>
            <a:r>
              <a:rPr lang="en-US" sz="2000" dirty="0" err="1"/>
              <a:t>sasti</a:t>
            </a:r>
            <a:r>
              <a:rPr lang="en-US" sz="2000" dirty="0"/>
              <a:t> Evropa pe </a:t>
            </a:r>
            <a:r>
              <a:rPr lang="en-US" sz="2000" dirty="0" err="1"/>
              <a:t>saste</a:t>
            </a:r>
            <a:r>
              <a:rPr lang="en-US" sz="2000" dirty="0"/>
              <a:t> </a:t>
            </a:r>
            <a:r>
              <a:rPr lang="en-US" sz="2000" dirty="0" err="1"/>
              <a:t>thema</a:t>
            </a:r>
            <a:r>
              <a:rPr lang="en-US" sz="2000" dirty="0"/>
              <a:t>		in all of Europe, in all lands</a:t>
            </a:r>
            <a:br>
              <a:rPr lang="en-US" sz="2000" dirty="0"/>
            </a:br>
            <a:r>
              <a:rPr lang="en-US" sz="2000" dirty="0"/>
              <a:t>Amaro </a:t>
            </a:r>
            <a:r>
              <a:rPr lang="en-US" sz="2000" dirty="0" err="1"/>
              <a:t>đivdipe</a:t>
            </a:r>
            <a:r>
              <a:rPr lang="en-US" sz="2000" dirty="0"/>
              <a:t>, </a:t>
            </a:r>
            <a:r>
              <a:rPr lang="en-US" sz="2000" dirty="0" err="1"/>
              <a:t>amari</a:t>
            </a:r>
            <a:r>
              <a:rPr lang="en-US" sz="2000" dirty="0"/>
              <a:t> bah 			our lives, our luck</a:t>
            </a:r>
            <a:br>
              <a:rPr lang="en-US" sz="2000" dirty="0"/>
            </a:br>
            <a:r>
              <a:rPr lang="en-US" sz="2000" dirty="0" err="1"/>
              <a:t>Te</a:t>
            </a:r>
            <a:r>
              <a:rPr lang="en-US" sz="2000" dirty="0"/>
              <a:t> la ko amaro vas 			to take into our hands</a:t>
            </a:r>
            <a:br>
              <a:rPr lang="en-US" sz="2000" dirty="0"/>
            </a:br>
            <a:endParaRPr lang="en-US" sz="2000" dirty="0"/>
          </a:p>
          <a:p>
            <a:pPr marL="0" indent="0">
              <a:buNone/>
            </a:pPr>
            <a:r>
              <a:rPr lang="en-US" sz="2000" dirty="0"/>
              <a:t>RAP: </a:t>
            </a:r>
            <a:r>
              <a:rPr lang="en-US" sz="2000" dirty="0" err="1"/>
              <a:t>Ušten</a:t>
            </a:r>
            <a:r>
              <a:rPr lang="en-US" sz="2000" dirty="0"/>
              <a:t> </a:t>
            </a:r>
            <a:r>
              <a:rPr lang="en-US" sz="2000" dirty="0" err="1"/>
              <a:t>Romalen</a:t>
            </a:r>
            <a:r>
              <a:rPr lang="en-US" sz="2000" dirty="0"/>
              <a:t>, </a:t>
            </a:r>
            <a:r>
              <a:rPr lang="en-US" sz="2000" dirty="0" err="1"/>
              <a:t>ušten</a:t>
            </a:r>
            <a:r>
              <a:rPr lang="en-US" sz="2000" dirty="0"/>
              <a:t> </a:t>
            </a:r>
            <a:r>
              <a:rPr lang="en-US" sz="2000" dirty="0" err="1"/>
              <a:t>sarine</a:t>
            </a:r>
            <a:r>
              <a:rPr lang="en-US" sz="2000" dirty="0"/>
              <a:t>	 	Stand up Roma, stand up everyone</a:t>
            </a:r>
            <a:br>
              <a:rPr lang="en-US" sz="2000" dirty="0"/>
            </a:br>
            <a:r>
              <a:rPr lang="en-US" sz="2000" dirty="0"/>
              <a:t> </a:t>
            </a:r>
            <a:r>
              <a:rPr lang="en-US" sz="2000" dirty="0" err="1"/>
              <a:t>Te</a:t>
            </a:r>
            <a:r>
              <a:rPr lang="en-US" sz="2000" dirty="0"/>
              <a:t> </a:t>
            </a:r>
            <a:r>
              <a:rPr lang="en-US" sz="2000" dirty="0" err="1"/>
              <a:t>ićeramen</a:t>
            </a:r>
            <a:r>
              <a:rPr lang="en-US" sz="2000" dirty="0"/>
              <a:t> </a:t>
            </a:r>
            <a:r>
              <a:rPr lang="en-US" sz="2000" dirty="0" err="1"/>
              <a:t>jedino</a:t>
            </a:r>
            <a:r>
              <a:rPr lang="en-US" sz="2000" dirty="0"/>
              <a:t> </a:t>
            </a:r>
            <a:r>
              <a:rPr lang="en-US" sz="2000" dirty="0" err="1"/>
              <a:t>ađikar</a:t>
            </a:r>
            <a:r>
              <a:rPr lang="en-US" sz="2000" dirty="0"/>
              <a:t> </a:t>
            </a:r>
            <a:r>
              <a:rPr lang="en-US" sz="2000" dirty="0" err="1"/>
              <a:t>shaj</a:t>
            </a:r>
            <a:r>
              <a:rPr lang="en-US" sz="2000" dirty="0"/>
              <a:t> </a:t>
            </a:r>
            <a:r>
              <a:rPr lang="en-US" sz="2000" dirty="0" err="1"/>
              <a:t>te</a:t>
            </a:r>
            <a:r>
              <a:rPr lang="en-US" sz="2000" dirty="0"/>
              <a:t> ova po </a:t>
            </a:r>
            <a:r>
              <a:rPr lang="en-US" sz="2000" dirty="0" err="1"/>
              <a:t>đande</a:t>
            </a:r>
            <a:r>
              <a:rPr lang="en-US" sz="2000" dirty="0"/>
              <a:t> Sticking together is the only way we can be smarter</a:t>
            </a:r>
            <a:br>
              <a:rPr lang="en-US" sz="2000" dirty="0"/>
            </a:br>
            <a:r>
              <a:rPr lang="en-US" sz="2000" dirty="0"/>
              <a:t> Ko </a:t>
            </a:r>
            <a:r>
              <a:rPr lang="en-US" sz="2000" dirty="0" err="1"/>
              <a:t>Opre</a:t>
            </a:r>
            <a:r>
              <a:rPr lang="en-US" sz="2000" dirty="0"/>
              <a:t> Roma </a:t>
            </a:r>
            <a:r>
              <a:rPr lang="en-US" sz="2000" dirty="0" err="1"/>
              <a:t>te</a:t>
            </a:r>
            <a:r>
              <a:rPr lang="en-US" sz="2000" dirty="0"/>
              <a:t> ova </a:t>
            </a:r>
            <a:r>
              <a:rPr lang="en-US" sz="2000" dirty="0" err="1"/>
              <a:t>sar</a:t>
            </a:r>
            <a:r>
              <a:rPr lang="en-US" sz="2000" dirty="0"/>
              <a:t> </a:t>
            </a:r>
            <a:r>
              <a:rPr lang="en-US" sz="2000" dirty="0" err="1"/>
              <a:t>jekh</a:t>
            </a:r>
            <a:r>
              <a:rPr lang="en-US" sz="2000" dirty="0"/>
              <a:t> 	 	Let's join the </a:t>
            </a:r>
            <a:r>
              <a:rPr lang="en-US" sz="2000" dirty="0" err="1"/>
              <a:t>Opre</a:t>
            </a:r>
            <a:r>
              <a:rPr lang="en-US" sz="2000" dirty="0"/>
              <a:t> Roma movement as one</a:t>
            </a:r>
            <a:br>
              <a:rPr lang="en-US" sz="2000" dirty="0"/>
            </a:br>
            <a:r>
              <a:rPr lang="en-US" sz="2000" dirty="0"/>
              <a:t> </a:t>
            </a:r>
            <a:r>
              <a:rPr lang="en-US" sz="2000" dirty="0" err="1"/>
              <a:t>Te</a:t>
            </a:r>
            <a:r>
              <a:rPr lang="en-US" sz="2000" dirty="0"/>
              <a:t> </a:t>
            </a:r>
            <a:r>
              <a:rPr lang="en-US" sz="2000" dirty="0" err="1"/>
              <a:t>osetin</a:t>
            </a:r>
            <a:r>
              <a:rPr lang="en-US" sz="2000" dirty="0"/>
              <a:t> amaro Romano swag		to feel our Roma swag</a:t>
            </a:r>
            <a:br>
              <a:rPr lang="en-US" sz="2000" dirty="0"/>
            </a:br>
            <a:r>
              <a:rPr lang="en-US" sz="2000" dirty="0"/>
              <a:t> Amen </a:t>
            </a:r>
            <a:r>
              <a:rPr lang="en-US" sz="2000" dirty="0" err="1"/>
              <a:t>sijam</a:t>
            </a:r>
            <a:r>
              <a:rPr lang="en-US" sz="2000" dirty="0"/>
              <a:t> but </a:t>
            </a:r>
            <a:r>
              <a:rPr lang="en-US" sz="2000" dirty="0" err="1"/>
              <a:t>šuže</a:t>
            </a:r>
            <a:r>
              <a:rPr lang="en-US" sz="2000" dirty="0"/>
              <a:t> </a:t>
            </a:r>
            <a:r>
              <a:rPr lang="en-US" sz="2000" dirty="0" err="1"/>
              <a:t>savorendar</a:t>
            </a:r>
            <a:r>
              <a:rPr lang="en-US" sz="2000" dirty="0"/>
              <a:t> </a:t>
            </a:r>
            <a:r>
              <a:rPr lang="en-US" sz="2000" dirty="0" err="1"/>
              <a:t>maj</a:t>
            </a:r>
            <a:r>
              <a:rPr lang="en-US" sz="2000" dirty="0"/>
              <a:t> </a:t>
            </a:r>
            <a:r>
              <a:rPr lang="en-US" sz="2000" dirty="0" err="1"/>
              <a:t>đande</a:t>
            </a:r>
            <a:r>
              <a:rPr lang="en-US" sz="2000" dirty="0"/>
              <a:t>  	We are very beautiful, smarter than everyone</a:t>
            </a:r>
            <a:br>
              <a:rPr lang="en-US" sz="2000" dirty="0"/>
            </a:br>
            <a:r>
              <a:rPr lang="en-US" sz="2000" dirty="0"/>
              <a:t> Amen </a:t>
            </a:r>
            <a:r>
              <a:rPr lang="en-US" sz="2000" dirty="0" err="1"/>
              <a:t>sijam</a:t>
            </a:r>
            <a:r>
              <a:rPr lang="en-US" sz="2000" dirty="0"/>
              <a:t> </a:t>
            </a:r>
            <a:r>
              <a:rPr lang="en-US" sz="2000" dirty="0" err="1"/>
              <a:t>jekhutne</a:t>
            </a:r>
            <a:r>
              <a:rPr lang="en-US" sz="2000" dirty="0"/>
              <a:t> </a:t>
            </a:r>
            <a:r>
              <a:rPr lang="en-US" sz="2000" dirty="0" err="1"/>
              <a:t>na</a:t>
            </a:r>
            <a:r>
              <a:rPr lang="en-US" sz="2000" dirty="0"/>
              <a:t> </a:t>
            </a:r>
            <a:r>
              <a:rPr lang="en-US" sz="2000" dirty="0" err="1"/>
              <a:t>sijam</a:t>
            </a:r>
            <a:r>
              <a:rPr lang="en-US" sz="2000" dirty="0"/>
              <a:t> amen </a:t>
            </a:r>
            <a:r>
              <a:rPr lang="en-US" sz="2000" dirty="0" err="1"/>
              <a:t>manglje</a:t>
            </a:r>
            <a:r>
              <a:rPr lang="en-US" sz="2000" dirty="0"/>
              <a:t>  	We are unique</a:t>
            </a:r>
            <a:br>
              <a:rPr lang="en-US" sz="2000" dirty="0"/>
            </a:br>
            <a:r>
              <a:rPr lang="en-US" sz="2000" dirty="0"/>
              <a:t> E </a:t>
            </a:r>
            <a:r>
              <a:rPr lang="en-US" sz="2000" dirty="0" err="1"/>
              <a:t>Romenđe</a:t>
            </a:r>
            <a:r>
              <a:rPr lang="en-US" sz="2000" dirty="0"/>
              <a:t> </a:t>
            </a:r>
            <a:r>
              <a:rPr lang="en-US" sz="2000" dirty="0" err="1"/>
              <a:t>te</a:t>
            </a:r>
            <a:r>
              <a:rPr lang="en-US" sz="2000" dirty="0"/>
              <a:t> </a:t>
            </a:r>
            <a:r>
              <a:rPr lang="en-US" sz="2000" dirty="0" err="1"/>
              <a:t>phrava</a:t>
            </a:r>
            <a:r>
              <a:rPr lang="en-US" sz="2000" dirty="0"/>
              <a:t> </a:t>
            </a:r>
            <a:r>
              <a:rPr lang="en-US" sz="2000" dirty="0" err="1"/>
              <a:t>đandipase</a:t>
            </a:r>
            <a:r>
              <a:rPr lang="en-US" sz="2000" dirty="0"/>
              <a:t> </a:t>
            </a:r>
            <a:r>
              <a:rPr lang="en-US" sz="2000" dirty="0" err="1"/>
              <a:t>udara</a:t>
            </a:r>
            <a:r>
              <a:rPr lang="en-US" sz="2000" dirty="0"/>
              <a:t>  	Let's open doors with knowledge for Roma</a:t>
            </a:r>
            <a:br>
              <a:rPr lang="en-US" sz="2000" dirty="0"/>
            </a:br>
            <a:r>
              <a:rPr lang="en-US" sz="2000" dirty="0"/>
              <a:t> Hem amen </a:t>
            </a:r>
            <a:r>
              <a:rPr lang="en-US" sz="2000" dirty="0" err="1"/>
              <a:t>sijam</a:t>
            </a:r>
            <a:r>
              <a:rPr lang="en-US" sz="2000" dirty="0"/>
              <a:t> </a:t>
            </a:r>
            <a:r>
              <a:rPr lang="en-US" sz="2000" dirty="0" err="1"/>
              <a:t>manglje</a:t>
            </a:r>
            <a:r>
              <a:rPr lang="en-US" sz="2000" dirty="0"/>
              <a:t> </a:t>
            </a:r>
            <a:r>
              <a:rPr lang="en-US" sz="2000" dirty="0" err="1"/>
              <a:t>kotar</a:t>
            </a:r>
            <a:r>
              <a:rPr lang="en-US" sz="2000" dirty="0"/>
              <a:t> o </a:t>
            </a:r>
            <a:r>
              <a:rPr lang="en-US" sz="2000" dirty="0" err="1"/>
              <a:t>Devel</a:t>
            </a:r>
            <a:r>
              <a:rPr lang="en-US" sz="2000" dirty="0"/>
              <a:t> 	And, we are loved by God</a:t>
            </a:r>
            <a:br>
              <a:rPr lang="en-US" sz="2000" dirty="0"/>
            </a:br>
            <a:br>
              <a:rPr lang="en-US" sz="2000" dirty="0"/>
            </a:br>
            <a:endParaRPr lang="en-US" sz="2000" dirty="0"/>
          </a:p>
        </p:txBody>
      </p:sp>
    </p:spTree>
    <p:extLst>
      <p:ext uri="{BB962C8B-B14F-4D97-AF65-F5344CB8AC3E}">
        <p14:creationId xmlns:p14="http://schemas.microsoft.com/office/powerpoint/2010/main" val="1251982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7C2E-CBE8-C349-8240-9207DF757AC4}"/>
              </a:ext>
            </a:extLst>
          </p:cNvPr>
          <p:cNvSpPr>
            <a:spLocks noGrp="1"/>
          </p:cNvSpPr>
          <p:nvPr>
            <p:ph type="title"/>
          </p:nvPr>
        </p:nvSpPr>
        <p:spPr>
          <a:xfrm>
            <a:off x="838200" y="365126"/>
            <a:ext cx="10515600" cy="679904"/>
          </a:xfrm>
        </p:spPr>
        <p:txBody>
          <a:bodyPr>
            <a:normAutofit fontScale="90000"/>
          </a:bodyPr>
          <a:lstStyle/>
          <a:p>
            <a:pPr algn="ctr"/>
            <a:r>
              <a:rPr lang="en-US" dirty="0">
                <a:latin typeface="+mn-lt"/>
              </a:rPr>
              <a:t>Pretty Loud: Serbian all female rap band </a:t>
            </a:r>
          </a:p>
        </p:txBody>
      </p:sp>
      <p:pic>
        <p:nvPicPr>
          <p:cNvPr id="5" name="Content Placeholder 4" descr="A group of women holding signs&#10;&#10;Description automatically generated with medium confidence">
            <a:extLst>
              <a:ext uri="{FF2B5EF4-FFF2-40B4-BE49-F238E27FC236}">
                <a16:creationId xmlns:a16="http://schemas.microsoft.com/office/drawing/2014/main" id="{8BC1AFE7-0E3C-A84B-88CE-ECB1CB5F4D65}"/>
              </a:ext>
            </a:extLst>
          </p:cNvPr>
          <p:cNvPicPr>
            <a:picLocks noGrp="1" noChangeAspect="1"/>
          </p:cNvPicPr>
          <p:nvPr>
            <p:ph idx="1"/>
          </p:nvPr>
        </p:nvPicPr>
        <p:blipFill>
          <a:blip r:embed="rId2"/>
          <a:stretch>
            <a:fillRect/>
          </a:stretch>
        </p:blipFill>
        <p:spPr>
          <a:xfrm>
            <a:off x="1509486" y="1306286"/>
            <a:ext cx="8273143" cy="5329124"/>
          </a:xfrm>
        </p:spPr>
      </p:pic>
    </p:spTree>
    <p:extLst>
      <p:ext uri="{BB962C8B-B14F-4D97-AF65-F5344CB8AC3E}">
        <p14:creationId xmlns:p14="http://schemas.microsoft.com/office/powerpoint/2010/main" val="1680254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0F4C5-00DD-1C4C-B281-4F4406D6FA59}"/>
              </a:ext>
            </a:extLst>
          </p:cNvPr>
          <p:cNvSpPr>
            <a:spLocks noGrp="1"/>
          </p:cNvSpPr>
          <p:nvPr>
            <p:ph type="title"/>
          </p:nvPr>
        </p:nvSpPr>
        <p:spPr/>
        <p:txBody>
          <a:bodyPr/>
          <a:lstStyle/>
          <a:p>
            <a:endParaRPr lang="en-US"/>
          </a:p>
        </p:txBody>
      </p:sp>
      <p:pic>
        <p:nvPicPr>
          <p:cNvPr id="7" name="Content Placeholder 6" descr="Graphical user interface&#10;&#10;Description automatically generated">
            <a:extLst>
              <a:ext uri="{FF2B5EF4-FFF2-40B4-BE49-F238E27FC236}">
                <a16:creationId xmlns:a16="http://schemas.microsoft.com/office/drawing/2014/main" id="{C4F7FCE3-30C4-5248-A294-25514E7117EE}"/>
              </a:ext>
            </a:extLst>
          </p:cNvPr>
          <p:cNvPicPr>
            <a:picLocks noGrp="1" noChangeAspect="1"/>
          </p:cNvPicPr>
          <p:nvPr>
            <p:ph idx="1"/>
          </p:nvPr>
        </p:nvPicPr>
        <p:blipFill>
          <a:blip r:embed="rId2"/>
          <a:stretch>
            <a:fillRect/>
          </a:stretch>
        </p:blipFill>
        <p:spPr>
          <a:xfrm>
            <a:off x="2104571" y="365125"/>
            <a:ext cx="8227308" cy="6267904"/>
          </a:xfrm>
        </p:spPr>
      </p:pic>
    </p:spTree>
    <p:extLst>
      <p:ext uri="{BB962C8B-B14F-4D97-AF65-F5344CB8AC3E}">
        <p14:creationId xmlns:p14="http://schemas.microsoft.com/office/powerpoint/2010/main" val="2227622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46B0B4-2F09-C340-903B-BB59E91F0F15}"/>
              </a:ext>
            </a:extLst>
          </p:cNvPr>
          <p:cNvSpPr>
            <a:spLocks noGrp="1"/>
          </p:cNvSpPr>
          <p:nvPr>
            <p:ph type="title"/>
          </p:nvPr>
        </p:nvSpPr>
        <p:spPr>
          <a:xfrm>
            <a:off x="6590975" y="365125"/>
            <a:ext cx="10515600" cy="505731"/>
          </a:xfrm>
        </p:spPr>
        <p:txBody>
          <a:bodyPr>
            <a:noAutofit/>
          </a:bodyPr>
          <a:lstStyle/>
          <a:p>
            <a:r>
              <a:rPr lang="en-US" sz="2800" dirty="0"/>
              <a:t>Formed 2020, women ages 14-26</a:t>
            </a:r>
          </a:p>
        </p:txBody>
      </p:sp>
      <p:pic>
        <p:nvPicPr>
          <p:cNvPr id="10" name="Content Placeholder 9" descr="A group of people standing in a hallway with graffiti on the walls&#10;&#10;Description automatically generated with medium confidence">
            <a:extLst>
              <a:ext uri="{FF2B5EF4-FFF2-40B4-BE49-F238E27FC236}">
                <a16:creationId xmlns:a16="http://schemas.microsoft.com/office/drawing/2014/main" id="{BD558B2C-3628-6E45-8539-E351FC06D04B}"/>
              </a:ext>
            </a:extLst>
          </p:cNvPr>
          <p:cNvPicPr>
            <a:picLocks noGrp="1" noChangeAspect="1"/>
          </p:cNvPicPr>
          <p:nvPr>
            <p:ph sz="half" idx="1"/>
          </p:nvPr>
        </p:nvPicPr>
        <p:blipFill>
          <a:blip r:embed="rId2"/>
          <a:stretch>
            <a:fillRect/>
          </a:stretch>
        </p:blipFill>
        <p:spPr>
          <a:xfrm>
            <a:off x="460828" y="365126"/>
            <a:ext cx="5753093" cy="6267903"/>
          </a:xfrm>
        </p:spPr>
      </p:pic>
      <p:pic>
        <p:nvPicPr>
          <p:cNvPr id="8" name="Content Placeholder 7" descr="A collage of a person&#10;&#10;Description automatically generated">
            <a:extLst>
              <a:ext uri="{FF2B5EF4-FFF2-40B4-BE49-F238E27FC236}">
                <a16:creationId xmlns:a16="http://schemas.microsoft.com/office/drawing/2014/main" id="{89A80B67-E816-EE4F-AAFC-B6EA7F85A5C1}"/>
              </a:ext>
            </a:extLst>
          </p:cNvPr>
          <p:cNvPicPr>
            <a:picLocks noGrp="1" noChangeAspect="1"/>
          </p:cNvPicPr>
          <p:nvPr>
            <p:ph sz="half" idx="2"/>
          </p:nvPr>
        </p:nvPicPr>
        <p:blipFill>
          <a:blip r:embed="rId3"/>
          <a:stretch>
            <a:fillRect/>
          </a:stretch>
        </p:blipFill>
        <p:spPr>
          <a:xfrm>
            <a:off x="6590975" y="1132113"/>
            <a:ext cx="5136568" cy="5500915"/>
          </a:xfrm>
        </p:spPr>
      </p:pic>
    </p:spTree>
    <p:extLst>
      <p:ext uri="{BB962C8B-B14F-4D97-AF65-F5344CB8AC3E}">
        <p14:creationId xmlns:p14="http://schemas.microsoft.com/office/powerpoint/2010/main" val="3150899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FC39DE-FA77-E84E-84BF-D6A5956ADF2C}"/>
              </a:ext>
            </a:extLst>
          </p:cNvPr>
          <p:cNvSpPr>
            <a:spLocks noGrp="1"/>
          </p:cNvSpPr>
          <p:nvPr>
            <p:ph type="title"/>
          </p:nvPr>
        </p:nvSpPr>
        <p:spPr>
          <a:xfrm>
            <a:off x="838200" y="365125"/>
            <a:ext cx="10515600" cy="549275"/>
          </a:xfrm>
        </p:spPr>
        <p:txBody>
          <a:bodyPr>
            <a:normAutofit fontScale="90000"/>
          </a:bodyPr>
          <a:lstStyle/>
          <a:p>
            <a:pPr algn="ctr"/>
            <a:r>
              <a:rPr lang="en-US" dirty="0">
                <a:latin typeface="+mn-lt"/>
              </a:rPr>
              <a:t>From PRETTY LOUD’S website:</a:t>
            </a:r>
          </a:p>
        </p:txBody>
      </p:sp>
      <p:sp>
        <p:nvSpPr>
          <p:cNvPr id="6" name="Content Placeholder 5">
            <a:extLst>
              <a:ext uri="{FF2B5EF4-FFF2-40B4-BE49-F238E27FC236}">
                <a16:creationId xmlns:a16="http://schemas.microsoft.com/office/drawing/2014/main" id="{53FA9FEF-4CE3-2D47-A5C8-94AA472F60CE}"/>
              </a:ext>
            </a:extLst>
          </p:cNvPr>
          <p:cNvSpPr>
            <a:spLocks noGrp="1"/>
          </p:cNvSpPr>
          <p:nvPr>
            <p:ph idx="1"/>
          </p:nvPr>
        </p:nvSpPr>
        <p:spPr>
          <a:xfrm>
            <a:off x="838200" y="1233714"/>
            <a:ext cx="10515600" cy="5428343"/>
          </a:xfrm>
        </p:spPr>
        <p:txBody>
          <a:bodyPr>
            <a:normAutofit lnSpcReduction="10000"/>
          </a:bodyPr>
          <a:lstStyle/>
          <a:p>
            <a:r>
              <a:rPr lang="en-US" b="1" dirty="0">
                <a:effectLst/>
              </a:rPr>
              <a:t>“Traditionally Roma women are homemakers, encouraged to leave school early and marry young. </a:t>
            </a:r>
            <a:endParaRPr lang="en-US" dirty="0">
              <a:effectLst/>
            </a:endParaRPr>
          </a:p>
          <a:p>
            <a:r>
              <a:rPr lang="en-US" b="1" dirty="0">
                <a:effectLst/>
              </a:rPr>
              <a:t>Pretty Loud is breaking this </a:t>
            </a:r>
            <a:r>
              <a:rPr lang="en-US" b="1" dirty="0" err="1">
                <a:effectLst/>
              </a:rPr>
              <a:t>mould</a:t>
            </a:r>
            <a:r>
              <a:rPr lang="en-US" b="1" dirty="0">
                <a:effectLst/>
              </a:rPr>
              <a:t> by creating their own unique music, performances, and literary projects that aim to speak out for the next generation of Roma women.</a:t>
            </a:r>
            <a:endParaRPr lang="en-US" dirty="0">
              <a:effectLst/>
            </a:endParaRPr>
          </a:p>
          <a:p>
            <a:r>
              <a:rPr lang="en-US" b="1" dirty="0">
                <a:effectLst/>
              </a:rPr>
              <a:t>They proudly blend rap and hip hop vocal styling with ancestral Roma music, and contemporary and urban movement with traditional dance. </a:t>
            </a:r>
            <a:endParaRPr lang="en-US" dirty="0">
              <a:effectLst/>
            </a:endParaRPr>
          </a:p>
          <a:p>
            <a:r>
              <a:rPr lang="en-US" b="1" dirty="0">
                <a:effectLst/>
              </a:rPr>
              <a:t>Through their lyrics and writing they talk about their everyday challenges and hopes as well as more complex topics such as race, representation, and social justice. </a:t>
            </a:r>
            <a:endParaRPr lang="en-US" dirty="0">
              <a:effectLst/>
            </a:endParaRPr>
          </a:p>
          <a:p>
            <a:r>
              <a:rPr lang="en-US" b="1" dirty="0">
                <a:effectLst/>
              </a:rPr>
              <a:t>They are passionate about putting an end to stereotypes about both Roma people and women.”   - written by GRUBB</a:t>
            </a:r>
            <a:endParaRPr lang="en-US" dirty="0">
              <a:effectLst/>
            </a:endParaRPr>
          </a:p>
          <a:p>
            <a:endParaRPr lang="en-US" dirty="0"/>
          </a:p>
        </p:txBody>
      </p:sp>
    </p:spTree>
    <p:extLst>
      <p:ext uri="{BB962C8B-B14F-4D97-AF65-F5344CB8AC3E}">
        <p14:creationId xmlns:p14="http://schemas.microsoft.com/office/powerpoint/2010/main" val="502375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A2E2-753B-284B-B788-21361250A9BA}"/>
              </a:ext>
            </a:extLst>
          </p:cNvPr>
          <p:cNvSpPr>
            <a:spLocks noGrp="1"/>
          </p:cNvSpPr>
          <p:nvPr>
            <p:ph type="title"/>
          </p:nvPr>
        </p:nvSpPr>
        <p:spPr>
          <a:xfrm>
            <a:off x="106016" y="742122"/>
            <a:ext cx="12085983" cy="159026"/>
          </a:xfrm>
        </p:spPr>
        <p:txBody>
          <a:bodyPr>
            <a:normAutofit fontScale="90000"/>
          </a:bodyPr>
          <a:lstStyle/>
          <a:p>
            <a:pPr algn="ctr"/>
            <a:r>
              <a:rPr lang="en-US" dirty="0">
                <a:latin typeface="+mn-lt"/>
              </a:rPr>
              <a:t>GRUBB Gypsy Roma Urban Balkan Beats, </a:t>
            </a:r>
            <a:br>
              <a:rPr lang="en-US" dirty="0">
                <a:latin typeface="+mn-lt"/>
              </a:rPr>
            </a:br>
            <a:r>
              <a:rPr lang="en-US" dirty="0" err="1">
                <a:latin typeface="+mn-lt"/>
              </a:rPr>
              <a:t>Zemun</a:t>
            </a:r>
            <a:r>
              <a:rPr lang="en-US" dirty="0">
                <a:latin typeface="+mn-lt"/>
              </a:rPr>
              <a:t>, Belgrade (also </a:t>
            </a:r>
            <a:r>
              <a:rPr lang="en-US" dirty="0" err="1">
                <a:latin typeface="+mn-lt"/>
              </a:rPr>
              <a:t>Niš</a:t>
            </a:r>
            <a:r>
              <a:rPr lang="en-US" dirty="0">
                <a:latin typeface="+mn-lt"/>
              </a:rPr>
              <a:t>)</a:t>
            </a:r>
          </a:p>
        </p:txBody>
      </p:sp>
      <p:sp>
        <p:nvSpPr>
          <p:cNvPr id="3" name="Content Placeholder 2">
            <a:extLst>
              <a:ext uri="{FF2B5EF4-FFF2-40B4-BE49-F238E27FC236}">
                <a16:creationId xmlns:a16="http://schemas.microsoft.com/office/drawing/2014/main" id="{47ABB038-BFA0-A049-AA02-68EA205B4454}"/>
              </a:ext>
            </a:extLst>
          </p:cNvPr>
          <p:cNvSpPr>
            <a:spLocks noGrp="1"/>
          </p:cNvSpPr>
          <p:nvPr>
            <p:ph idx="1"/>
          </p:nvPr>
        </p:nvSpPr>
        <p:spPr>
          <a:xfrm>
            <a:off x="291548" y="1431235"/>
            <a:ext cx="11062252" cy="5333999"/>
          </a:xfrm>
        </p:spPr>
        <p:txBody>
          <a:bodyPr>
            <a:normAutofit/>
          </a:bodyPr>
          <a:lstStyle/>
          <a:p>
            <a:r>
              <a:rPr lang="en-US" dirty="0"/>
              <a:t>UK NGO founded in 2006 </a:t>
            </a:r>
            <a:r>
              <a:rPr lang="en-US" b="1" dirty="0">
                <a:effectLst/>
              </a:rPr>
              <a:t>©</a:t>
            </a:r>
            <a:r>
              <a:rPr lang="en-US" dirty="0">
                <a:effectLst/>
              </a:rPr>
              <a:t> Copyright GRUBB. All Rights Reserved. </a:t>
            </a:r>
            <a:r>
              <a:rPr lang="en-US" dirty="0"/>
              <a:t>“Runs </a:t>
            </a:r>
            <a:r>
              <a:rPr lang="en-US" dirty="0">
                <a:effectLst/>
              </a:rPr>
              <a:t>educational and artistic </a:t>
            </a:r>
            <a:r>
              <a:rPr lang="en-US" dirty="0" err="1">
                <a:effectLst/>
              </a:rPr>
              <a:t>programmes</a:t>
            </a:r>
            <a:r>
              <a:rPr lang="en-US" dirty="0">
                <a:effectLst/>
              </a:rPr>
              <a:t>, working predominantly in Serbia with Roma children and young people. GRUBB’s aim is to further their education in order that they may access mainstream employment, thereby facilitating their long-term social integration. Mission: GRUBB works with Roma children and youth so each can achieve their full potential and social integration. Vision: Our holistic approach, combining education, culture, arts, and business, enables social integration of minorities. ”</a:t>
            </a:r>
          </a:p>
          <a:p>
            <a:r>
              <a:rPr lang="en-US" dirty="0">
                <a:effectLst/>
              </a:rPr>
              <a:t>All donors are non-Roma</a:t>
            </a:r>
          </a:p>
          <a:p>
            <a:r>
              <a:rPr lang="en-US" dirty="0"/>
              <a:t>Classes in core education, plus rap , hip-hop, film, theatre, visual art.</a:t>
            </a:r>
          </a:p>
          <a:p>
            <a:r>
              <a:rPr lang="en-US" dirty="0">
                <a:effectLst/>
              </a:rPr>
              <a:t>Majority of teachers are non-Roma; </a:t>
            </a:r>
            <a:r>
              <a:rPr lang="en-US" dirty="0"/>
              <a:t>recently </a:t>
            </a:r>
            <a:r>
              <a:rPr lang="en-US" dirty="0">
                <a:effectLst/>
              </a:rPr>
              <a:t>Roma are promoted to teach</a:t>
            </a:r>
          </a:p>
          <a:p>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474905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7BBCB-7C65-BBBB-598E-7F5FA54FF03C}"/>
              </a:ext>
            </a:extLst>
          </p:cNvPr>
          <p:cNvSpPr>
            <a:spLocks noGrp="1"/>
          </p:cNvSpPr>
          <p:nvPr>
            <p:ph type="title"/>
          </p:nvPr>
        </p:nvSpPr>
        <p:spPr>
          <a:xfrm>
            <a:off x="838200" y="365125"/>
            <a:ext cx="10515600" cy="727075"/>
          </a:xfrm>
        </p:spPr>
        <p:txBody>
          <a:bodyPr>
            <a:normAutofit/>
          </a:bodyPr>
          <a:lstStyle/>
          <a:p>
            <a:pPr algn="ctr"/>
            <a:r>
              <a:rPr lang="en-US" sz="2800" b="1" dirty="0"/>
              <a:t>Historical Music Activism</a:t>
            </a:r>
          </a:p>
        </p:txBody>
      </p:sp>
      <p:sp>
        <p:nvSpPr>
          <p:cNvPr id="5" name="Content Placeholder 4">
            <a:extLst>
              <a:ext uri="{FF2B5EF4-FFF2-40B4-BE49-F238E27FC236}">
                <a16:creationId xmlns:a16="http://schemas.microsoft.com/office/drawing/2014/main" id="{9E3FCF04-8AFF-E13A-A1E9-238D3441EE7C}"/>
              </a:ext>
            </a:extLst>
          </p:cNvPr>
          <p:cNvSpPr>
            <a:spLocks noGrp="1"/>
          </p:cNvSpPr>
          <p:nvPr>
            <p:ph sz="half" idx="1"/>
          </p:nvPr>
        </p:nvSpPr>
        <p:spPr>
          <a:xfrm>
            <a:off x="660400" y="900953"/>
            <a:ext cx="5956738" cy="5766547"/>
          </a:xfrm>
        </p:spPr>
        <p:txBody>
          <a:bodyPr>
            <a:normAutofit/>
          </a:bodyPr>
          <a:lstStyle/>
          <a:p>
            <a:pPr marL="0" indent="0">
              <a:buNone/>
            </a:pPr>
            <a:r>
              <a:rPr lang="en-US" dirty="0"/>
              <a:t>Romani Anthem: </a:t>
            </a:r>
            <a:r>
              <a:rPr lang="en-US" dirty="0" err="1"/>
              <a:t>Dželem</a:t>
            </a:r>
            <a:r>
              <a:rPr lang="en-US" dirty="0"/>
              <a:t> </a:t>
            </a:r>
            <a:r>
              <a:rPr lang="en-US" dirty="0" err="1"/>
              <a:t>Dželem</a:t>
            </a:r>
            <a:r>
              <a:rPr lang="en-US" dirty="0"/>
              <a:t>  </a:t>
            </a:r>
          </a:p>
          <a:p>
            <a:pPr marL="0" indent="0">
              <a:buNone/>
            </a:pPr>
            <a:r>
              <a:rPr lang="en-US" dirty="0"/>
              <a:t>text by </a:t>
            </a:r>
            <a:r>
              <a:rPr lang="en-US" dirty="0" err="1">
                <a:effectLst/>
                <a:ea typeface="Times New Roman" panose="02020603050405020304" pitchFamily="18" charset="0"/>
              </a:rPr>
              <a:t>Ž</a:t>
            </a:r>
            <a:r>
              <a:rPr lang="en-US" dirty="0" err="1"/>
              <a:t>arko</a:t>
            </a:r>
            <a:r>
              <a:rPr lang="en-US" dirty="0"/>
              <a:t> Jovanović</a:t>
            </a:r>
          </a:p>
          <a:p>
            <a:pPr marL="0" indent="0">
              <a:buNone/>
            </a:pPr>
            <a:r>
              <a:rPr lang="en-US" dirty="0"/>
              <a:t>Balkan melody</a:t>
            </a:r>
          </a:p>
          <a:p>
            <a:pPr marL="0" indent="0">
              <a:buNone/>
            </a:pPr>
            <a:r>
              <a:rPr lang="en-US" dirty="0"/>
              <a:t>London Romani Congress, 1971</a:t>
            </a:r>
          </a:p>
          <a:p>
            <a:pPr marL="0" indent="0">
              <a:buNone/>
            </a:pPr>
            <a:r>
              <a:rPr lang="en-US" dirty="0">
                <a:effectLst/>
                <a:hlinkClick r:id="rId2"/>
              </a:rPr>
              <a:t>https://www.romarchive.eu/en/music/romani-anthem-microcosm-diversity/</a:t>
            </a:r>
            <a:endParaRPr lang="en-US" dirty="0">
              <a:effectLst/>
            </a:endParaRPr>
          </a:p>
          <a:p>
            <a:pPr marL="0" indent="0">
              <a:buNone/>
            </a:pPr>
            <a:r>
              <a:rPr lang="en-US" b="0" i="0" dirty="0">
                <a:effectLst/>
                <a:hlinkClick r:id="rId3"/>
              </a:rPr>
              <a:t>https://www.academia.edu/26976956/Studii_Romani_2</a:t>
            </a:r>
            <a:r>
              <a:rPr lang="en-US" b="0" i="0" u="none" strike="noStrike" dirty="0">
                <a:solidFill>
                  <a:srgbClr val="000000"/>
                </a:solidFill>
                <a:effectLst/>
              </a:rPr>
              <a:t> </a:t>
            </a:r>
          </a:p>
          <a:p>
            <a:pPr marL="0" indent="0">
              <a:buNone/>
            </a:pPr>
            <a:endParaRPr lang="en-US" dirty="0">
              <a:solidFill>
                <a:srgbClr val="000000"/>
              </a:solidFill>
            </a:endParaRPr>
          </a:p>
          <a:p>
            <a:pPr marL="0" indent="0">
              <a:buNone/>
            </a:pPr>
            <a:r>
              <a:rPr lang="en-US" dirty="0">
                <a:solidFill>
                  <a:srgbClr val="000000"/>
                </a:solidFill>
              </a:rPr>
              <a:t>Romani flag adopted</a:t>
            </a:r>
          </a:p>
          <a:p>
            <a:pPr marL="0" indent="0">
              <a:buNone/>
            </a:pPr>
            <a:r>
              <a:rPr lang="en-US" dirty="0">
                <a:solidFill>
                  <a:srgbClr val="000000"/>
                </a:solidFill>
              </a:rPr>
              <a:t>International Roma Day April 8th</a:t>
            </a:r>
          </a:p>
          <a:p>
            <a:pPr marL="0" indent="0">
              <a:buNone/>
            </a:pPr>
            <a:endParaRPr lang="en-US" dirty="0">
              <a:effectLst/>
            </a:endParaRPr>
          </a:p>
        </p:txBody>
      </p:sp>
      <p:pic>
        <p:nvPicPr>
          <p:cNvPr id="8" name="Content Placeholder 7" descr="A picture containing website&#10;&#10;Description automatically generated">
            <a:extLst>
              <a:ext uri="{FF2B5EF4-FFF2-40B4-BE49-F238E27FC236}">
                <a16:creationId xmlns:a16="http://schemas.microsoft.com/office/drawing/2014/main" id="{C2F932CB-6F6E-F0B4-A4BF-65DCCC2C063B}"/>
              </a:ext>
            </a:extLst>
          </p:cNvPr>
          <p:cNvPicPr>
            <a:picLocks noGrp="1" noChangeAspect="1"/>
          </p:cNvPicPr>
          <p:nvPr>
            <p:ph sz="half" idx="2"/>
          </p:nvPr>
        </p:nvPicPr>
        <p:blipFill>
          <a:blip r:embed="rId4"/>
          <a:stretch>
            <a:fillRect/>
          </a:stretch>
        </p:blipFill>
        <p:spPr>
          <a:xfrm>
            <a:off x="7054850" y="2822028"/>
            <a:ext cx="3416300" cy="2315916"/>
          </a:xfrm>
        </p:spPr>
      </p:pic>
    </p:spTree>
    <p:extLst>
      <p:ext uri="{BB962C8B-B14F-4D97-AF65-F5344CB8AC3E}">
        <p14:creationId xmlns:p14="http://schemas.microsoft.com/office/powerpoint/2010/main" val="1780805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46DE-57BC-E246-AD8E-6EAB5427A8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9C575C-674F-E042-A73D-9C1C8A669EFC}"/>
              </a:ext>
            </a:extLst>
          </p:cNvPr>
          <p:cNvSpPr>
            <a:spLocks noGrp="1"/>
          </p:cNvSpPr>
          <p:nvPr>
            <p:ph idx="1"/>
          </p:nvPr>
        </p:nvSpPr>
        <p:spPr>
          <a:xfrm>
            <a:off x="275771" y="0"/>
            <a:ext cx="11393715" cy="6858000"/>
          </a:xfrm>
        </p:spPr>
        <p:txBody>
          <a:bodyPr>
            <a:normAutofit/>
          </a:bodyPr>
          <a:lstStyle/>
          <a:p>
            <a:endParaRPr lang="en-US" altLang="en-US" sz="3200" dirty="0">
              <a:ea typeface="ＭＳ Ｐゴシック" panose="020B0600070205080204" pitchFamily="34" charset="-128"/>
            </a:endParaRPr>
          </a:p>
          <a:p>
            <a:r>
              <a:rPr lang="en-US" altLang="en-US" sz="3200" dirty="0">
                <a:ea typeface="ＭＳ Ｐゴシック" panose="020B0600070205080204" pitchFamily="34" charset="-128"/>
              </a:rPr>
              <a:t>Texts about female independence</a:t>
            </a:r>
          </a:p>
          <a:p>
            <a:r>
              <a:rPr lang="en-US" altLang="en-US" sz="3200" dirty="0">
                <a:ea typeface="ＭＳ Ｐゴシック" panose="020B0600070205080204" pitchFamily="34" charset="-128"/>
              </a:rPr>
              <a:t>Obstacles to female empowerment: early marriage, dropping out of school. Emphasize education</a:t>
            </a:r>
          </a:p>
          <a:p>
            <a:r>
              <a:rPr lang="en-US" altLang="en-US" sz="3200" dirty="0">
                <a:ea typeface="ＭＳ Ｐゴシック" panose="020B0600070205080204" pitchFamily="34" charset="-128"/>
              </a:rPr>
              <a:t>Strive to provide models for girls</a:t>
            </a:r>
          </a:p>
          <a:p>
            <a:r>
              <a:rPr lang="en-US" altLang="en-US" sz="3200" dirty="0">
                <a:ea typeface="ＭＳ Ｐゴシック" panose="020B0600070205080204" pitchFamily="34" charset="-128"/>
              </a:rPr>
              <a:t>Work  and housing discrimination; racialization</a:t>
            </a:r>
          </a:p>
          <a:p>
            <a:r>
              <a:rPr lang="en-US" altLang="en-US" sz="3200" dirty="0">
                <a:ea typeface="ＭＳ Ｐゴシック" panose="020B0600070205080204" pitchFamily="34" charset="-128"/>
              </a:rPr>
              <a:t>Domestic abuse; drugs prevalent</a:t>
            </a:r>
          </a:p>
          <a:p>
            <a:r>
              <a:rPr lang="en-US" altLang="en-US" sz="3200" dirty="0">
                <a:ea typeface="ＭＳ Ｐゴシック" panose="020B0600070205080204" pitchFamily="34" charset="-128"/>
              </a:rPr>
              <a:t>Proud of their neighborhood: not a ghetto, Romani flag</a:t>
            </a:r>
          </a:p>
          <a:p>
            <a:r>
              <a:rPr lang="en-US" altLang="en-US" sz="3200" dirty="0">
                <a:ea typeface="ＭＳ Ｐゴシック" panose="020B0600070205080204" pitchFamily="34" charset="-128"/>
              </a:rPr>
              <a:t>Depict taking care of children, families, and love relationships</a:t>
            </a:r>
          </a:p>
          <a:p>
            <a:r>
              <a:rPr lang="en-US" altLang="en-US" sz="3200" dirty="0">
                <a:ea typeface="ＭＳ Ｐゴシック" panose="020B0600070205080204" pitchFamily="34" charset="-128"/>
              </a:rPr>
              <a:t>Sing in Romanes, Serbian, English</a:t>
            </a:r>
          </a:p>
          <a:p>
            <a:r>
              <a:rPr lang="en-US" altLang="en-US" sz="3200" dirty="0">
                <a:ea typeface="ＭＳ Ｐゴシック" panose="020B0600070205080204" pitchFamily="34" charset="-128"/>
                <a:hlinkClick r:id="rId2"/>
              </a:rPr>
              <a:t>https://www.youtube.com/watch?v=r-ezaPqeWwQ</a:t>
            </a:r>
            <a:endParaRPr lang="en-US" altLang="en-US" sz="3200" dirty="0">
              <a:ea typeface="ＭＳ Ｐゴシック" panose="020B0600070205080204" pitchFamily="34" charset="-128"/>
            </a:endParaRPr>
          </a:p>
          <a:p>
            <a:r>
              <a:rPr lang="en-US" altLang="en-US" sz="3200" dirty="0">
                <a:ea typeface="ＭＳ Ｐゴシック" panose="020B0600070205080204" pitchFamily="34" charset="-128"/>
              </a:rPr>
              <a:t>https://</a:t>
            </a:r>
            <a:r>
              <a:rPr lang="en-US" altLang="en-US" sz="3200" dirty="0" err="1">
                <a:ea typeface="ＭＳ Ｐゴシック" panose="020B0600070205080204" pitchFamily="34" charset="-128"/>
              </a:rPr>
              <a:t>www.youtube.com</a:t>
            </a:r>
            <a:r>
              <a:rPr lang="en-US" altLang="en-US" sz="3200" dirty="0">
                <a:ea typeface="ＭＳ Ｐゴシック" panose="020B0600070205080204" pitchFamily="34" charset="-128"/>
              </a:rPr>
              <a:t>/</a:t>
            </a:r>
            <a:r>
              <a:rPr lang="en-US" altLang="en-US" sz="3200" dirty="0" err="1">
                <a:ea typeface="ＭＳ Ｐゴシック" panose="020B0600070205080204" pitchFamily="34" charset="-128"/>
              </a:rPr>
              <a:t>watch?v</a:t>
            </a:r>
            <a:r>
              <a:rPr lang="en-US" altLang="en-US" sz="3200" dirty="0">
                <a:ea typeface="ＭＳ Ｐゴシック" panose="020B0600070205080204" pitchFamily="34" charset="-128"/>
              </a:rPr>
              <a:t>=85uoOsHFpaM</a:t>
            </a:r>
          </a:p>
          <a:p>
            <a:endParaRPr lang="en-US" altLang="en-US" sz="3200"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97567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86A-F82C-E34A-AC5A-7B7A809C263E}"/>
              </a:ext>
            </a:extLst>
          </p:cNvPr>
          <p:cNvSpPr>
            <a:spLocks noGrp="1"/>
          </p:cNvSpPr>
          <p:nvPr>
            <p:ph type="title"/>
          </p:nvPr>
        </p:nvSpPr>
        <p:spPr>
          <a:xfrm>
            <a:off x="175364" y="325677"/>
            <a:ext cx="11178436" cy="1027134"/>
          </a:xfrm>
        </p:spPr>
        <p:txBody>
          <a:bodyPr>
            <a:noAutofit/>
          </a:bodyPr>
          <a:lstStyle/>
          <a:p>
            <a:pPr algn="ctr"/>
            <a:r>
              <a:rPr lang="en-US" sz="3200" i="1" dirty="0"/>
              <a:t>Pretty Loud Mashup</a:t>
            </a:r>
            <a:r>
              <a:rPr lang="en-US" sz="3200" dirty="0"/>
              <a:t>: “I’m a proud Gypsy …. they don’t want me in the club. My skin is a different color, so they always want me out…”</a:t>
            </a:r>
            <a:br>
              <a:rPr lang="en-US" sz="3200" dirty="0"/>
            </a:br>
            <a:endParaRPr lang="en-US" sz="3200" dirty="0"/>
          </a:p>
        </p:txBody>
      </p:sp>
      <p:pic>
        <p:nvPicPr>
          <p:cNvPr id="5" name="Content Placeholder 4" descr="A group of people walking down a street&#10;&#10;Description automatically generated with low confidence">
            <a:extLst>
              <a:ext uri="{FF2B5EF4-FFF2-40B4-BE49-F238E27FC236}">
                <a16:creationId xmlns:a16="http://schemas.microsoft.com/office/drawing/2014/main" id="{CF3D08F2-F3A6-5B4F-AFB4-5A7DB8C615FB}"/>
              </a:ext>
            </a:extLst>
          </p:cNvPr>
          <p:cNvPicPr>
            <a:picLocks noGrp="1" noChangeAspect="1"/>
          </p:cNvPicPr>
          <p:nvPr>
            <p:ph idx="1"/>
          </p:nvPr>
        </p:nvPicPr>
        <p:blipFill>
          <a:blip r:embed="rId2"/>
          <a:stretch>
            <a:fillRect/>
          </a:stretch>
        </p:blipFill>
        <p:spPr>
          <a:xfrm>
            <a:off x="1013634" y="1367959"/>
            <a:ext cx="10340166" cy="5298337"/>
          </a:xfrm>
        </p:spPr>
      </p:pic>
    </p:spTree>
    <p:extLst>
      <p:ext uri="{BB962C8B-B14F-4D97-AF65-F5344CB8AC3E}">
        <p14:creationId xmlns:p14="http://schemas.microsoft.com/office/powerpoint/2010/main" val="3241280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AA5A-3079-524B-A5A6-7A57B2DE4767}"/>
              </a:ext>
            </a:extLst>
          </p:cNvPr>
          <p:cNvSpPr>
            <a:spLocks noGrp="1"/>
          </p:cNvSpPr>
          <p:nvPr>
            <p:ph type="title"/>
          </p:nvPr>
        </p:nvSpPr>
        <p:spPr>
          <a:xfrm>
            <a:off x="838200" y="365126"/>
            <a:ext cx="10515600" cy="1211884"/>
          </a:xfrm>
        </p:spPr>
        <p:txBody>
          <a:bodyPr>
            <a:normAutofit fontScale="90000"/>
          </a:bodyPr>
          <a:lstStyle/>
          <a:p>
            <a:pPr algn="ctr"/>
            <a:r>
              <a:rPr lang="en-US" dirty="0">
                <a:latin typeface="+mn-lt"/>
              </a:rPr>
              <a:t>Pretty Loud </a:t>
            </a:r>
            <a:br>
              <a:rPr lang="en-US" dirty="0">
                <a:latin typeface="+mn-lt"/>
              </a:rPr>
            </a:br>
            <a:r>
              <a:rPr lang="en-US" dirty="0">
                <a:latin typeface="+mn-lt"/>
              </a:rPr>
              <a:t>g</a:t>
            </a:r>
            <a:r>
              <a:rPr lang="en-US" dirty="0">
                <a:effectLst/>
                <a:latin typeface="+mn-lt"/>
              </a:rPr>
              <a:t>rew from rap and hip</a:t>
            </a:r>
            <a:r>
              <a:rPr lang="en-US" dirty="0">
                <a:latin typeface="+mn-lt"/>
              </a:rPr>
              <a:t>-</a:t>
            </a:r>
            <a:r>
              <a:rPr lang="en-US" dirty="0">
                <a:effectLst/>
                <a:latin typeface="+mn-lt"/>
              </a:rPr>
              <a:t>hop classes </a:t>
            </a:r>
            <a:endParaRPr lang="en-US" dirty="0">
              <a:latin typeface="+mn-lt"/>
            </a:endParaRPr>
          </a:p>
        </p:txBody>
      </p:sp>
      <p:sp>
        <p:nvSpPr>
          <p:cNvPr id="3" name="Text Placeholder 2">
            <a:extLst>
              <a:ext uri="{FF2B5EF4-FFF2-40B4-BE49-F238E27FC236}">
                <a16:creationId xmlns:a16="http://schemas.microsoft.com/office/drawing/2014/main" id="{D4D0E55A-F2F0-984D-8FF0-7E5113FD8E4D}"/>
              </a:ext>
            </a:extLst>
          </p:cNvPr>
          <p:cNvSpPr>
            <a:spLocks noGrp="1"/>
          </p:cNvSpPr>
          <p:nvPr>
            <p:ph type="body" idx="1"/>
          </p:nvPr>
        </p:nvSpPr>
        <p:spPr>
          <a:xfrm>
            <a:off x="482600" y="1816100"/>
            <a:ext cx="10871200" cy="4813300"/>
          </a:xfrm>
        </p:spPr>
        <p:txBody>
          <a:bodyPr>
            <a:normAutofit/>
          </a:bodyPr>
          <a:lstStyle/>
          <a:p>
            <a:r>
              <a:rPr lang="en-US" dirty="0"/>
              <a:t>Their rap mentors are the Romani young men who performed in earlier GRUBB shows</a:t>
            </a:r>
          </a:p>
          <a:p>
            <a:r>
              <a:rPr lang="en-US" dirty="0">
                <a:effectLst/>
              </a:rPr>
              <a:t>Famous guest artists visit GRUBB from UK, France, and Canada to give workshops in hip hop and rap, </a:t>
            </a:r>
            <a:r>
              <a:rPr lang="en-US" dirty="0" err="1">
                <a:effectLst/>
              </a:rPr>
              <a:t>eg.</a:t>
            </a:r>
            <a:r>
              <a:rPr lang="en-US" dirty="0">
                <a:effectLst/>
              </a:rPr>
              <a:t>, Serge </a:t>
            </a:r>
            <a:r>
              <a:rPr lang="en-US" dirty="0" err="1">
                <a:effectLst/>
              </a:rPr>
              <a:t>Denoncourt</a:t>
            </a:r>
            <a:endParaRPr lang="en-US" dirty="0">
              <a:effectLst/>
            </a:endParaRPr>
          </a:p>
          <a:p>
            <a:r>
              <a:rPr lang="en-US" dirty="0"/>
              <a:t>Staging is done by GRUBB staff, mostly men</a:t>
            </a:r>
            <a:endParaRPr lang="en-US" dirty="0">
              <a:effectLst/>
            </a:endParaRPr>
          </a:p>
          <a:p>
            <a:r>
              <a:rPr lang="en-US" dirty="0">
                <a:effectLst/>
                <a:ea typeface="Times New Roman" panose="02020603050405020304" pitchFamily="18" charset="0"/>
              </a:rPr>
              <a:t>Why rap?</a:t>
            </a:r>
          </a:p>
          <a:p>
            <a:r>
              <a:rPr lang="en-US" dirty="0"/>
              <a:t>“Ghetto music” for “ghetto people”??</a:t>
            </a:r>
          </a:p>
          <a:p>
            <a:r>
              <a:rPr lang="en-US" dirty="0">
                <a:effectLst/>
              </a:rPr>
              <a:t>Roma were channeled into </a:t>
            </a:r>
            <a:r>
              <a:rPr lang="en-US" dirty="0"/>
              <a:t>r</a:t>
            </a:r>
            <a:r>
              <a:rPr lang="en-US" dirty="0">
                <a:effectLst/>
              </a:rPr>
              <a:t>ap; yet, but now, grassroots youth interest</a:t>
            </a:r>
          </a:p>
          <a:p>
            <a:endParaRPr lang="en-US" dirty="0">
              <a:effectLst/>
            </a:endParaRPr>
          </a:p>
          <a:p>
            <a:endParaRPr lang="en-US" dirty="0"/>
          </a:p>
          <a:p>
            <a:endParaRPr lang="en-US" dirty="0"/>
          </a:p>
        </p:txBody>
      </p:sp>
    </p:spTree>
    <p:extLst>
      <p:ext uri="{BB962C8B-B14F-4D97-AF65-F5344CB8AC3E}">
        <p14:creationId xmlns:p14="http://schemas.microsoft.com/office/powerpoint/2010/main" val="379375215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5D5FA0-B422-AC48-9CCF-8E6EA4F6986F}"/>
              </a:ext>
            </a:extLst>
          </p:cNvPr>
          <p:cNvSpPr>
            <a:spLocks noGrp="1"/>
          </p:cNvSpPr>
          <p:nvPr>
            <p:ph type="title"/>
          </p:nvPr>
        </p:nvSpPr>
        <p:spPr>
          <a:xfrm>
            <a:off x="0" y="365125"/>
            <a:ext cx="12192000" cy="1325563"/>
          </a:xfrm>
        </p:spPr>
        <p:txBody>
          <a:bodyPr>
            <a:normAutofit fontScale="90000"/>
          </a:bodyPr>
          <a:lstStyle/>
          <a:p>
            <a:pPr algn="ctr"/>
            <a:r>
              <a:rPr lang="en-US" dirty="0">
                <a:latin typeface="+mn-lt"/>
              </a:rPr>
              <a:t>Backstage at 2021 </a:t>
            </a:r>
            <a:r>
              <a:rPr lang="en-US" i="1" dirty="0" err="1">
                <a:latin typeface="+mn-lt"/>
              </a:rPr>
              <a:t>Tajsa</a:t>
            </a:r>
            <a:r>
              <a:rPr lang="en-US" dirty="0">
                <a:latin typeface="+mn-lt"/>
              </a:rPr>
              <a:t> Celebration, Belgrade </a:t>
            </a:r>
            <a:br>
              <a:rPr lang="en-US" dirty="0">
                <a:latin typeface="+mn-lt"/>
              </a:rPr>
            </a:br>
            <a:r>
              <a:rPr lang="en-US" dirty="0">
                <a:latin typeface="+mn-lt"/>
              </a:rPr>
              <a:t>European Romani Institute for Arts and Culture ERIAC</a:t>
            </a:r>
          </a:p>
        </p:txBody>
      </p:sp>
      <p:pic>
        <p:nvPicPr>
          <p:cNvPr id="7" name="Content Placeholder 6">
            <a:extLst>
              <a:ext uri="{FF2B5EF4-FFF2-40B4-BE49-F238E27FC236}">
                <a16:creationId xmlns:a16="http://schemas.microsoft.com/office/drawing/2014/main" id="{269E098F-AC5B-3745-890B-9D37CA7B65FC}"/>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191110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C1A-31A9-454C-8DE6-77ED4219D89D}"/>
              </a:ext>
            </a:extLst>
          </p:cNvPr>
          <p:cNvSpPr>
            <a:spLocks noGrp="1"/>
          </p:cNvSpPr>
          <p:nvPr>
            <p:ph type="title"/>
          </p:nvPr>
        </p:nvSpPr>
        <p:spPr>
          <a:xfrm>
            <a:off x="838200" y="365126"/>
            <a:ext cx="10515600" cy="722696"/>
          </a:xfrm>
        </p:spPr>
        <p:txBody>
          <a:bodyPr/>
          <a:lstStyle/>
          <a:p>
            <a:r>
              <a:rPr lang="en-US" i="1" dirty="0" err="1"/>
              <a:t>Ravnopravno</a:t>
            </a:r>
            <a:r>
              <a:rPr lang="en-US" dirty="0"/>
              <a:t> (equal): domestic abuse</a:t>
            </a:r>
          </a:p>
        </p:txBody>
      </p:sp>
      <p:sp>
        <p:nvSpPr>
          <p:cNvPr id="4" name="Content Placeholder 3">
            <a:extLst>
              <a:ext uri="{FF2B5EF4-FFF2-40B4-BE49-F238E27FC236}">
                <a16:creationId xmlns:a16="http://schemas.microsoft.com/office/drawing/2014/main" id="{21A57270-4245-C5D7-9ACD-69E84A7331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62688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6AF83-BBA5-507A-0F67-3769EA2B4B3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D143FF5-AC62-7AE7-01BB-BEA782BEFD1F}"/>
              </a:ext>
            </a:extLst>
          </p:cNvPr>
          <p:cNvSpPr>
            <a:spLocks noGrp="1"/>
          </p:cNvSpPr>
          <p:nvPr>
            <p:ph type="body" idx="1"/>
          </p:nvPr>
        </p:nvSpPr>
        <p:spPr>
          <a:xfrm>
            <a:off x="838200" y="241300"/>
            <a:ext cx="10515600" cy="6616700"/>
          </a:xfrm>
        </p:spPr>
        <p:txBody>
          <a:bodyPr>
            <a:normAutofit/>
          </a:bodyPr>
          <a:lstStyle/>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Recorded text by </a:t>
            </a:r>
            <a:r>
              <a:rPr lang="en-US" sz="2000" dirty="0" err="1">
                <a:effectLst/>
                <a:latin typeface="Times New Roman" panose="02020603050405020304" pitchFamily="18" charset="0"/>
                <a:ea typeface="Times New Roman" panose="02020603050405020304" pitchFamily="18" charset="0"/>
              </a:rPr>
              <a:t>Rromano</a:t>
            </a:r>
            <a:r>
              <a:rPr lang="en-US" sz="2000" dirty="0">
                <a:effectLst/>
                <a:latin typeface="Times New Roman" panose="02020603050405020304" pitchFamily="18" charset="0"/>
                <a:ea typeface="Times New Roman" panose="02020603050405020304" pitchFamily="18" charset="0"/>
              </a:rPr>
              <a:t> Dives:</a:t>
            </a: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I’ve traveled, I’ve traveled on long roads			</a:t>
            </a:r>
            <a:r>
              <a:rPr lang="en-US" sz="2000" dirty="0" err="1">
                <a:effectLst/>
                <a:latin typeface="Times New Roman" panose="02020603050405020304" pitchFamily="18" charset="0"/>
                <a:ea typeface="Times New Roman" panose="02020603050405020304" pitchFamily="18" charset="0"/>
              </a:rPr>
              <a:t>Gelem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gelem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lungone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dromenca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I’ve met Roma of good fortune				</a:t>
            </a:r>
            <a:r>
              <a:rPr lang="en-US" sz="2000" dirty="0" err="1">
                <a:effectLst/>
                <a:latin typeface="Times New Roman" panose="02020603050405020304" pitchFamily="18" charset="0"/>
                <a:ea typeface="Times New Roman" panose="02020603050405020304" pitchFamily="18" charset="0"/>
              </a:rPr>
              <a:t>Maladilem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bahtale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Romenca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Oh, Roma, where have you come from			A, </a:t>
            </a:r>
            <a:r>
              <a:rPr lang="en-US" sz="2000" dirty="0" err="1">
                <a:effectLst/>
                <a:latin typeface="Times New Roman" panose="02020603050405020304" pitchFamily="18" charset="0"/>
                <a:ea typeface="Times New Roman" panose="02020603050405020304" pitchFamily="18" charset="0"/>
              </a:rPr>
              <a:t>Romale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khatar</a:t>
            </a:r>
            <a:r>
              <a:rPr lang="en-US" sz="2000" dirty="0">
                <a:effectLst/>
                <a:latin typeface="Times New Roman" panose="02020603050405020304" pitchFamily="18" charset="0"/>
                <a:ea typeface="Times New Roman" panose="02020603050405020304" pitchFamily="18" charset="0"/>
              </a:rPr>
              <a:t> tumen </a:t>
            </a:r>
            <a:r>
              <a:rPr lang="en-US" sz="2000" dirty="0" err="1">
                <a:effectLst/>
                <a:latin typeface="Times New Roman" panose="02020603050405020304" pitchFamily="18" charset="0"/>
                <a:ea typeface="Times New Roman" panose="02020603050405020304" pitchFamily="18" charset="0"/>
              </a:rPr>
              <a:t>aven</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With your tents and your hungry children?			Le </a:t>
            </a:r>
            <a:r>
              <a:rPr lang="en-US" sz="2000" dirty="0" err="1">
                <a:effectLst/>
                <a:latin typeface="Times New Roman" panose="02020603050405020304" pitchFamily="18" charset="0"/>
                <a:ea typeface="Times New Roman" panose="02020603050405020304" pitchFamily="18" charset="0"/>
              </a:rPr>
              <a:t>carhenca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bokhale</a:t>
            </a:r>
            <a:r>
              <a:rPr lang="en-US"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čhavenca</a:t>
            </a:r>
            <a:r>
              <a:rPr lang="cs-CZ" sz="2000" dirty="0">
                <a:effectLst/>
                <a:latin typeface="Times New Roman" panose="02020603050405020304" pitchFamily="18" charset="0"/>
                <a:ea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Chorus: Oh, Roma, oh, people</a:t>
            </a:r>
            <a:r>
              <a:rPr lang="cs-CZ" sz="2000" dirty="0">
                <a:effectLst/>
                <a:latin typeface="Times New Roman" panose="02020603050405020304" pitchFamily="18" charset="0"/>
                <a:ea typeface="Times New Roman" panose="02020603050405020304" pitchFamily="18" charset="0"/>
              </a:rPr>
              <a:t>!				A, </a:t>
            </a:r>
            <a:r>
              <a:rPr lang="cs-CZ" sz="2000" dirty="0" err="1">
                <a:effectLst/>
                <a:latin typeface="Times New Roman" panose="02020603050405020304" pitchFamily="18" charset="0"/>
                <a:ea typeface="Times New Roman" panose="02020603050405020304" pitchFamily="18" charset="0"/>
              </a:rPr>
              <a:t>Romale</a:t>
            </a:r>
            <a:r>
              <a:rPr lang="cs-CZ" sz="2000" dirty="0">
                <a:effectLst/>
                <a:latin typeface="Times New Roman" panose="02020603050405020304" pitchFamily="18" charset="0"/>
                <a:ea typeface="Times New Roman" panose="02020603050405020304" pitchFamily="18" charset="0"/>
              </a:rPr>
              <a:t>, a, </a:t>
            </a:r>
            <a:r>
              <a:rPr lang="cs-CZ" sz="2000" dirty="0" err="1">
                <a:effectLst/>
                <a:latin typeface="Times New Roman" panose="02020603050405020304" pitchFamily="18" charset="0"/>
                <a:ea typeface="Times New Roman" panose="02020603050405020304" pitchFamily="18" charset="0"/>
              </a:rPr>
              <a:t>čhavale</a:t>
            </a:r>
            <a:r>
              <a:rPr lang="cs-CZ" sz="20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cs-CZ"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cs-CZ" sz="2000" dirty="0">
                <a:effectLst/>
                <a:latin typeface="Times New Roman" panose="02020603050405020304" pitchFamily="18" charset="0"/>
                <a:ea typeface="Times New Roman" panose="02020603050405020304" pitchFamily="18" charset="0"/>
              </a:rPr>
              <a:t>I, </a:t>
            </a:r>
            <a:r>
              <a:rPr lang="cs-CZ" sz="2000" dirty="0" err="1">
                <a:effectLst/>
                <a:latin typeface="Times New Roman" panose="02020603050405020304" pitchFamily="18" charset="0"/>
                <a:ea typeface="Times New Roman" panose="02020603050405020304" pitchFamily="18" charset="0"/>
              </a:rPr>
              <a:t>too</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once</a:t>
            </a:r>
            <a:r>
              <a:rPr lang="cs-CZ" sz="2000" dirty="0">
                <a:effectLst/>
                <a:latin typeface="Times New Roman" panose="02020603050405020304" pitchFamily="18" charset="0"/>
                <a:ea typeface="Times New Roman" panose="02020603050405020304" pitchFamily="18" charset="0"/>
              </a:rPr>
              <a:t> had a </a:t>
            </a:r>
            <a:r>
              <a:rPr lang="cs-CZ" sz="2000" dirty="0" err="1">
                <a:effectLst/>
                <a:latin typeface="Times New Roman" panose="02020603050405020304" pitchFamily="18" charset="0"/>
                <a:ea typeface="Times New Roman" panose="02020603050405020304" pitchFamily="18" charset="0"/>
              </a:rPr>
              <a:t>large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family</a:t>
            </a:r>
            <a:r>
              <a:rPr lang="cs-CZ" sz="2000" dirty="0">
                <a:effectLst/>
                <a:latin typeface="Times New Roman" panose="02020603050405020304" pitchFamily="18" charset="0"/>
                <a:ea typeface="Times New Roman" panose="02020603050405020304" pitchFamily="18" charset="0"/>
              </a:rPr>
              <a:t>			</a:t>
            </a:r>
            <a:r>
              <a:rPr lang="cs-CZ" sz="2000" dirty="0">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Vi man </a:t>
            </a:r>
            <a:r>
              <a:rPr lang="en-US" sz="2000" dirty="0" err="1">
                <a:effectLst/>
                <a:latin typeface="Times New Roman" panose="02020603050405020304" pitchFamily="18" charset="0"/>
                <a:ea typeface="Times New Roman" panose="02020603050405020304" pitchFamily="18" charset="0"/>
              </a:rPr>
              <a:t>sasa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bari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famelia</a:t>
            </a:r>
            <a:r>
              <a:rPr lang="en-US" sz="20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cs-CZ" sz="2000" dirty="0" err="1">
                <a:effectLst/>
                <a:latin typeface="Times New Roman" panose="02020603050405020304" pitchFamily="18" charset="0"/>
                <a:ea typeface="Times New Roman" panose="02020603050405020304" pitchFamily="18" charset="0"/>
              </a:rPr>
              <a:t>The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Nazi</a:t>
            </a:r>
            <a:r>
              <a:rPr lang="cs-CZ" sz="2000" dirty="0">
                <a:effectLst/>
                <a:latin typeface="Times New Roman" panose="02020603050405020304" pitchFamily="18" charset="0"/>
                <a:ea typeface="Times New Roman" panose="02020603050405020304" pitchFamily="18" charset="0"/>
              </a:rPr>
              <a:t>] Black </a:t>
            </a:r>
            <a:r>
              <a:rPr lang="cs-CZ" sz="2000" dirty="0" err="1">
                <a:effectLst/>
                <a:latin typeface="Times New Roman" panose="02020603050405020304" pitchFamily="18" charset="0"/>
                <a:ea typeface="Times New Roman" panose="02020603050405020304" pitchFamily="18" charset="0"/>
              </a:rPr>
              <a:t>Legion</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slaughtered</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them</a:t>
            </a:r>
            <a:r>
              <a:rPr lang="cs-CZ"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Murdarda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len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i</a:t>
            </a:r>
            <a:r>
              <a:rPr lang="en-US" sz="2000" dirty="0">
                <a:effectLst/>
                <a:latin typeface="Times New Roman" panose="02020603050405020304" pitchFamily="18" charset="0"/>
                <a:ea typeface="Times New Roman" panose="02020603050405020304" pitchFamily="18" charset="0"/>
              </a:rPr>
              <a:t> Kali </a:t>
            </a:r>
            <a:r>
              <a:rPr lang="en-US" sz="2000" dirty="0" err="1">
                <a:effectLst/>
                <a:latin typeface="Times New Roman" panose="02020603050405020304" pitchFamily="18" charset="0"/>
                <a:ea typeface="Times New Roman" panose="02020603050405020304" pitchFamily="18" charset="0"/>
              </a:rPr>
              <a:t>legia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cs-CZ" sz="2000" dirty="0">
                <a:effectLst/>
                <a:latin typeface="Times New Roman" panose="02020603050405020304" pitchFamily="18" charset="0"/>
                <a:ea typeface="Times New Roman" panose="02020603050405020304" pitchFamily="18" charset="0"/>
              </a:rPr>
              <a:t>They </a:t>
            </a:r>
            <a:r>
              <a:rPr lang="cs-CZ" sz="2000" dirty="0" err="1">
                <a:effectLst/>
                <a:latin typeface="Times New Roman" panose="02020603050405020304" pitchFamily="18" charset="0"/>
                <a:ea typeface="Times New Roman" panose="02020603050405020304" pitchFamily="18" charset="0"/>
              </a:rPr>
              <a:t>were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all</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murdered</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the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women</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along</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with</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the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men</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Saren</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čhinde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vi</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romen</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vi</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romnian</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cs-CZ" sz="2000" dirty="0">
                <a:effectLst/>
                <a:latin typeface="Times New Roman" panose="02020603050405020304" pitchFamily="18" charset="0"/>
                <a:ea typeface="Times New Roman" panose="02020603050405020304" pitchFamily="18" charset="0"/>
              </a:rPr>
              <a:t> And </a:t>
            </a:r>
            <a:r>
              <a:rPr lang="cs-CZ" sz="2000" dirty="0" err="1">
                <a:effectLst/>
                <a:latin typeface="Times New Roman" panose="02020603050405020304" pitchFamily="18" charset="0"/>
                <a:ea typeface="Times New Roman" panose="02020603050405020304" pitchFamily="18" charset="0"/>
              </a:rPr>
              <a:t>the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little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children</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among</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them</a:t>
            </a:r>
            <a:r>
              <a:rPr lang="cs-CZ" sz="2000" dirty="0">
                <a:effectLst/>
                <a:latin typeface="Times New Roman" panose="02020603050405020304" pitchFamily="18" charset="0"/>
                <a:ea typeface="Times New Roman" panose="02020603050405020304" pitchFamily="18" charset="0"/>
              </a:rPr>
              <a:t>   			Maškar </a:t>
            </a:r>
            <a:r>
              <a:rPr lang="cs-CZ" sz="2000" dirty="0" err="1">
                <a:effectLst/>
                <a:latin typeface="Times New Roman" panose="02020603050405020304" pitchFamily="18" charset="0"/>
                <a:ea typeface="Times New Roman" panose="02020603050405020304" pitchFamily="18" charset="0"/>
              </a:rPr>
              <a:t>lende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vi</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cikne</a:t>
            </a:r>
            <a:r>
              <a:rPr lang="cs-CZ" sz="2000" dirty="0">
                <a:effectLst/>
                <a:latin typeface="Times New Roman" panose="02020603050405020304" pitchFamily="18" charset="0"/>
                <a:ea typeface="Times New Roman" panose="02020603050405020304" pitchFamily="18" charset="0"/>
              </a:rPr>
              <a:t> </a:t>
            </a:r>
            <a:r>
              <a:rPr lang="cs-CZ" sz="2000" dirty="0" err="1">
                <a:effectLst/>
                <a:latin typeface="Times New Roman" panose="02020603050405020304" pitchFamily="18" charset="0"/>
                <a:ea typeface="Times New Roman" panose="02020603050405020304" pitchFamily="18" charset="0"/>
              </a:rPr>
              <a:t>čhavoren</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cs-CZ"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Open, oh Lord, your black gates				</a:t>
            </a:r>
            <a:r>
              <a:rPr lang="en-US" sz="2000" dirty="0" err="1">
                <a:effectLst/>
                <a:latin typeface="Times New Roman" panose="02020603050405020304" pitchFamily="18" charset="0"/>
                <a:ea typeface="Times New Roman" panose="02020603050405020304" pitchFamily="18" charset="0"/>
              </a:rPr>
              <a:t>Phutar</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Devla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te</a:t>
            </a:r>
            <a:r>
              <a:rPr lang="en-US" sz="2000" dirty="0">
                <a:effectLst/>
                <a:latin typeface="Times New Roman" panose="02020603050405020304" pitchFamily="18" charset="0"/>
                <a:ea typeface="Times New Roman" panose="02020603050405020304" pitchFamily="18" charset="0"/>
              </a:rPr>
              <a:t> kale </a:t>
            </a:r>
            <a:r>
              <a:rPr lang="en-US" sz="2000" dirty="0" err="1">
                <a:effectLst/>
                <a:latin typeface="Times New Roman" panose="02020603050405020304" pitchFamily="18" charset="0"/>
                <a:ea typeface="Times New Roman" panose="02020603050405020304" pitchFamily="18" charset="0"/>
              </a:rPr>
              <a:t>vudara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And let me see where my people are			</a:t>
            </a:r>
            <a:r>
              <a:rPr lang="en-US" sz="2000" dirty="0" err="1">
                <a:effectLst/>
                <a:latin typeface="Times New Roman" panose="02020603050405020304" pitchFamily="18" charset="0"/>
                <a:ea typeface="Times New Roman" panose="02020603050405020304" pitchFamily="18" charset="0"/>
              </a:rPr>
              <a:t>Te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šaj</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dikhav</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kaj</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a:t>
            </a:r>
            <a:r>
              <a:rPr lang="en-US" sz="2000" dirty="0">
                <a:effectLst/>
                <a:latin typeface="Times New Roman" panose="02020603050405020304" pitchFamily="18" charset="0"/>
                <a:ea typeface="Times New Roman" panose="02020603050405020304" pitchFamily="18" charset="0"/>
              </a:rPr>
              <a:t> me </a:t>
            </a:r>
            <a:r>
              <a:rPr lang="en-US" sz="2000" dirty="0" err="1">
                <a:effectLst/>
                <a:latin typeface="Times New Roman" panose="02020603050405020304" pitchFamily="18" charset="0"/>
                <a:ea typeface="Times New Roman" panose="02020603050405020304" pitchFamily="18" charset="0"/>
              </a:rPr>
              <a:t>manuša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 So that I can travel once again on long roads		Pale ka </a:t>
            </a:r>
            <a:r>
              <a:rPr lang="en-US" sz="2000" dirty="0" err="1">
                <a:effectLst/>
                <a:latin typeface="Times New Roman" panose="02020603050405020304" pitchFamily="18" charset="0"/>
                <a:ea typeface="Times New Roman" panose="02020603050405020304" pitchFamily="18" charset="0"/>
              </a:rPr>
              <a:t>džav</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lungone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dromenca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And walk along with happy Roma   			</a:t>
            </a:r>
            <a:r>
              <a:rPr lang="en-US" sz="2000" dirty="0" err="1">
                <a:effectLst/>
                <a:latin typeface="Times New Roman" panose="02020603050405020304" pitchFamily="18" charset="0"/>
                <a:ea typeface="Times New Roman" panose="02020603050405020304" pitchFamily="18" charset="0"/>
              </a:rPr>
              <a:t>Thaj</a:t>
            </a:r>
            <a:r>
              <a:rPr lang="en-US" sz="2000" dirty="0">
                <a:effectLst/>
                <a:latin typeface="Times New Roman" panose="02020603050405020304" pitchFamily="18" charset="0"/>
                <a:ea typeface="Times New Roman" panose="02020603050405020304" pitchFamily="18" charset="0"/>
              </a:rPr>
              <a:t> ka </a:t>
            </a:r>
            <a:r>
              <a:rPr lang="en-US" sz="2000" dirty="0" err="1">
                <a:effectLst/>
                <a:latin typeface="Times New Roman" panose="02020603050405020304" pitchFamily="18" charset="0"/>
                <a:ea typeface="Times New Roman" panose="02020603050405020304" pitchFamily="18" charset="0"/>
              </a:rPr>
              <a:t>phirav</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bahtale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Romenca</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2000" dirty="0">
                <a:effectLst/>
                <a:latin typeface="STIXIntegralsUpD" pitchFamily="2" charset="2"/>
                <a:ea typeface="Times New Roman" panose="02020603050405020304" pitchFamily="18" charset="0"/>
              </a:rPr>
              <a:t>Arise, Roma, now is the time			</a:t>
            </a:r>
            <a:r>
              <a:rPr lang="en-US" sz="2000" dirty="0">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Opre</a:t>
            </a:r>
            <a:r>
              <a:rPr lang="en-US" sz="2000" dirty="0">
                <a:effectLst/>
                <a:latin typeface="STIXIntegralsUpD" pitchFamily="2" charset="2"/>
                <a:ea typeface="Times New Roman" panose="02020603050405020304" pitchFamily="18" charset="0"/>
              </a:rPr>
              <a:t> Roma! Isi </a:t>
            </a:r>
            <a:r>
              <a:rPr lang="en-US" sz="2000" dirty="0" err="1">
                <a:effectLst/>
                <a:latin typeface="STIXIntegralsUpD" pitchFamily="2" charset="2"/>
                <a:ea typeface="Times New Roman" panose="02020603050405020304" pitchFamily="18" charset="0"/>
              </a:rPr>
              <a:t>vaht</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akana</a:t>
            </a:r>
            <a:endParaRPr lang="en-US" sz="2000" dirty="0">
              <a:effectLst/>
              <a:latin typeface="STIXIntegralsUpD" pitchFamily="2" charset="2"/>
              <a:ea typeface="Times New Roman" panose="02020603050405020304" pitchFamily="18" charset="0"/>
            </a:endParaRPr>
          </a:p>
          <a:p>
            <a:pPr marL="0" marR="0" indent="0">
              <a:spcBef>
                <a:spcPts val="0"/>
              </a:spcBef>
              <a:spcAft>
                <a:spcPts val="0"/>
              </a:spcAft>
              <a:buNone/>
            </a:pPr>
            <a:r>
              <a:rPr lang="en-US" sz="2000" dirty="0">
                <a:effectLst/>
                <a:latin typeface="STIXIntegralsUpD" pitchFamily="2" charset="2"/>
                <a:ea typeface="Times New Roman" panose="02020603050405020304" pitchFamily="18" charset="0"/>
              </a:rPr>
              <a:t>Get up, all you Roma of the world				</a:t>
            </a:r>
            <a:r>
              <a:rPr lang="en-US" sz="2000" dirty="0" err="1">
                <a:effectLst/>
                <a:latin typeface="STIXIntegralsUpD" pitchFamily="2" charset="2"/>
                <a:ea typeface="Times New Roman" panose="02020603050405020304" pitchFamily="18" charset="0"/>
              </a:rPr>
              <a:t>Ušten</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sare</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sundaleske</a:t>
            </a:r>
            <a:r>
              <a:rPr lang="en-US" sz="2000" dirty="0">
                <a:effectLst/>
                <a:latin typeface="STIXIntegralsUpD" pitchFamily="2" charset="2"/>
                <a:ea typeface="Times New Roman" panose="02020603050405020304" pitchFamily="18" charset="0"/>
              </a:rPr>
              <a:t> Roma</a:t>
            </a:r>
          </a:p>
          <a:p>
            <a:pPr marL="0" marR="0" indent="0">
              <a:spcBef>
                <a:spcPts val="0"/>
              </a:spcBef>
              <a:spcAft>
                <a:spcPts val="0"/>
              </a:spcAft>
              <a:buNone/>
            </a:pPr>
            <a:r>
              <a:rPr lang="en-US" sz="2000" dirty="0">
                <a:effectLst/>
                <a:latin typeface="STIXIntegralsUpD" pitchFamily="2" charset="2"/>
                <a:ea typeface="Times New Roman" panose="02020603050405020304" pitchFamily="18" charset="0"/>
              </a:rPr>
              <a:t>A dark face with two black eyes				O </a:t>
            </a:r>
            <a:r>
              <a:rPr lang="en-US" sz="2000" dirty="0" err="1">
                <a:effectLst/>
                <a:latin typeface="STIXIntegralsUpD" pitchFamily="2" charset="2"/>
                <a:ea typeface="Times New Roman" panose="02020603050405020304" pitchFamily="18" charset="0"/>
              </a:rPr>
              <a:t>kalo</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muj</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thaj</a:t>
            </a:r>
            <a:r>
              <a:rPr lang="en-US" sz="2000" dirty="0">
                <a:effectLst/>
                <a:latin typeface="STIXIntegralsUpD" pitchFamily="2" charset="2"/>
                <a:ea typeface="Times New Roman" panose="02020603050405020304" pitchFamily="18" charset="0"/>
              </a:rPr>
              <a:t> kale </a:t>
            </a:r>
            <a:r>
              <a:rPr lang="en-US" sz="2000" dirty="0" err="1">
                <a:effectLst/>
                <a:latin typeface="STIXIntegralsUpD" pitchFamily="2" charset="2"/>
                <a:ea typeface="Times New Roman" panose="02020603050405020304" pitchFamily="18" charset="0"/>
              </a:rPr>
              <a:t>jakha</a:t>
            </a:r>
            <a:endParaRPr lang="en-US" sz="2000" dirty="0">
              <a:effectLst/>
              <a:latin typeface="STIXIntegralsUpD" pitchFamily="2" charset="2"/>
              <a:ea typeface="Times New Roman" panose="02020603050405020304" pitchFamily="18" charset="0"/>
            </a:endParaRPr>
          </a:p>
          <a:p>
            <a:pPr marL="0" marR="0" indent="0">
              <a:spcBef>
                <a:spcPts val="0"/>
              </a:spcBef>
              <a:spcAft>
                <a:spcPts val="0"/>
              </a:spcAft>
              <a:buNone/>
            </a:pPr>
            <a:r>
              <a:rPr lang="en-US" sz="2000" dirty="0">
                <a:effectLst/>
                <a:latin typeface="STIXIntegralsUpD" pitchFamily="2" charset="2"/>
                <a:ea typeface="Times New Roman" panose="02020603050405020304" pitchFamily="18" charset="0"/>
              </a:rPr>
              <a:t>I love them as I love black grapes				</a:t>
            </a:r>
            <a:r>
              <a:rPr lang="en-US" sz="2000" dirty="0" err="1">
                <a:effectLst/>
                <a:latin typeface="STIXIntegralsUpD" pitchFamily="2" charset="2"/>
                <a:ea typeface="Times New Roman" panose="02020603050405020304" pitchFamily="18" charset="0"/>
              </a:rPr>
              <a:t>Kamava</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len</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sar</a:t>
            </a:r>
            <a:r>
              <a:rPr lang="en-US" sz="2000" dirty="0">
                <a:effectLst/>
                <a:latin typeface="STIXIntegralsUpD" pitchFamily="2" charset="2"/>
                <a:ea typeface="Times New Roman" panose="02020603050405020304" pitchFamily="18" charset="0"/>
              </a:rPr>
              <a:t> </a:t>
            </a:r>
            <a:r>
              <a:rPr lang="en-US" sz="2000" dirty="0" err="1">
                <a:effectLst/>
                <a:latin typeface="STIXIntegralsUpD" pitchFamily="2" charset="2"/>
                <a:ea typeface="Times New Roman" panose="02020603050405020304" pitchFamily="18" charset="0"/>
              </a:rPr>
              <a:t>duj</a:t>
            </a:r>
            <a:r>
              <a:rPr lang="en-US" sz="2000" dirty="0">
                <a:effectLst/>
                <a:latin typeface="STIXIntegralsUpD" pitchFamily="2" charset="2"/>
                <a:ea typeface="Times New Roman" panose="02020603050405020304" pitchFamily="18" charset="0"/>
              </a:rPr>
              <a:t> kale </a:t>
            </a:r>
            <a:r>
              <a:rPr lang="en-US" sz="2000" dirty="0" err="1">
                <a:effectLst/>
                <a:latin typeface="STIXIntegralsUpD" pitchFamily="2" charset="2"/>
                <a:ea typeface="Times New Roman" panose="02020603050405020304" pitchFamily="18" charset="0"/>
              </a:rPr>
              <a:t>drakha</a:t>
            </a:r>
            <a:endParaRPr lang="en-US" sz="2000" dirty="0">
              <a:latin typeface="STIXIntegralsUpD" pitchFamily="2" charset="2"/>
              <a:ea typeface="Times New Roman" panose="02020603050405020304" pitchFamily="18" charset="0"/>
            </a:endParaRPr>
          </a:p>
          <a:p>
            <a:pPr marL="0" marR="0" indent="0">
              <a:spcBef>
                <a:spcPts val="0"/>
              </a:spcBef>
              <a:spcAft>
                <a:spcPts val="0"/>
              </a:spcAft>
              <a:buNone/>
            </a:pPr>
            <a:endParaRPr lang="en-US" sz="2000" dirty="0">
              <a:latin typeface="Al Nile" pitchFamily="2" charset="-78"/>
              <a:cs typeface="Al Nile" pitchFamily="2" charset="-78"/>
            </a:endParaRPr>
          </a:p>
          <a:p>
            <a:pPr marL="0" marR="0" indent="0">
              <a:spcBef>
                <a:spcPts val="0"/>
              </a:spcBef>
              <a:spcAft>
                <a:spcPts val="0"/>
              </a:spcAft>
              <a:buNone/>
            </a:pPr>
            <a:r>
              <a:rPr lang="en-US" sz="2000" dirty="0">
                <a:latin typeface="Al Nile" pitchFamily="2" charset="-78"/>
                <a:cs typeface="Al Nile" pitchFamily="2" charset="-78"/>
              </a:rPr>
              <a:t>Performance by </a:t>
            </a:r>
            <a:r>
              <a:rPr lang="en-US" sz="2000" dirty="0" err="1">
                <a:latin typeface="Al Nile" pitchFamily="2" charset="-78"/>
                <a:cs typeface="Al Nile" pitchFamily="2" charset="-78"/>
              </a:rPr>
              <a:t>Esma</a:t>
            </a:r>
            <a:r>
              <a:rPr lang="en-US" sz="2000" dirty="0">
                <a:latin typeface="Al Nile" pitchFamily="2" charset="-78"/>
                <a:cs typeface="Al Nile" pitchFamily="2" charset="-78"/>
              </a:rPr>
              <a:t>: https://</a:t>
            </a:r>
            <a:r>
              <a:rPr lang="en-US" sz="2000" dirty="0" err="1">
                <a:latin typeface="Al Nile" pitchFamily="2" charset="-78"/>
                <a:cs typeface="Al Nile" pitchFamily="2" charset="-78"/>
              </a:rPr>
              <a:t>www.youtube.com</a:t>
            </a:r>
            <a:r>
              <a:rPr lang="en-US" sz="2000" dirty="0">
                <a:latin typeface="Al Nile" pitchFamily="2" charset="-78"/>
                <a:cs typeface="Al Nile" pitchFamily="2" charset="-78"/>
              </a:rPr>
              <a:t>/</a:t>
            </a:r>
            <a:r>
              <a:rPr lang="en-US" sz="2000" dirty="0" err="1">
                <a:latin typeface="Al Nile" pitchFamily="2" charset="-78"/>
                <a:cs typeface="Al Nile" pitchFamily="2" charset="-78"/>
              </a:rPr>
              <a:t>watch?v</a:t>
            </a:r>
            <a:r>
              <a:rPr lang="en-US" sz="2000" dirty="0">
                <a:latin typeface="Al Nile" pitchFamily="2" charset="-78"/>
                <a:cs typeface="Al Nile" pitchFamily="2" charset="-78"/>
              </a:rPr>
              <a:t>=nyBv3qFxquA </a:t>
            </a:r>
          </a:p>
        </p:txBody>
      </p:sp>
    </p:spTree>
    <p:extLst>
      <p:ext uri="{BB962C8B-B14F-4D97-AF65-F5344CB8AC3E}">
        <p14:creationId xmlns:p14="http://schemas.microsoft.com/office/powerpoint/2010/main" val="19898944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68FD7-ED1D-EAED-5E44-503931AF4249}"/>
              </a:ext>
            </a:extLst>
          </p:cNvPr>
          <p:cNvSpPr>
            <a:spLocks noGrp="1"/>
          </p:cNvSpPr>
          <p:nvPr>
            <p:ph type="title"/>
          </p:nvPr>
        </p:nvSpPr>
        <p:spPr>
          <a:xfrm>
            <a:off x="839789" y="457200"/>
            <a:ext cx="3643312" cy="1143000"/>
          </a:xfrm>
        </p:spPr>
        <p:txBody>
          <a:bodyPr>
            <a:normAutofit/>
          </a:bodyPr>
          <a:lstStyle/>
          <a:p>
            <a:endParaRPr lang="en-US" dirty="0">
              <a:latin typeface="+mn-lt"/>
            </a:endParaRPr>
          </a:p>
        </p:txBody>
      </p:sp>
      <p:pic>
        <p:nvPicPr>
          <p:cNvPr id="8" name="Content Placeholder 7" descr="A group of people on a stage&#10;&#10;Description automatically generated">
            <a:extLst>
              <a:ext uri="{FF2B5EF4-FFF2-40B4-BE49-F238E27FC236}">
                <a16:creationId xmlns:a16="http://schemas.microsoft.com/office/drawing/2014/main" id="{09BCDBA0-DF56-264A-F0C5-722409562B8F}"/>
              </a:ext>
            </a:extLst>
          </p:cNvPr>
          <p:cNvPicPr>
            <a:picLocks noGrp="1" noChangeAspect="1"/>
          </p:cNvPicPr>
          <p:nvPr>
            <p:ph idx="1"/>
          </p:nvPr>
        </p:nvPicPr>
        <p:blipFill>
          <a:blip r:embed="rId2"/>
          <a:stretch>
            <a:fillRect/>
          </a:stretch>
        </p:blipFill>
        <p:spPr>
          <a:xfrm>
            <a:off x="5574322" y="662153"/>
            <a:ext cx="5777890" cy="5833240"/>
          </a:xfrm>
        </p:spPr>
      </p:pic>
      <p:sp>
        <p:nvSpPr>
          <p:cNvPr id="6" name="Text Placeholder 5">
            <a:extLst>
              <a:ext uri="{FF2B5EF4-FFF2-40B4-BE49-F238E27FC236}">
                <a16:creationId xmlns:a16="http://schemas.microsoft.com/office/drawing/2014/main" id="{7F870681-3224-31A5-ED4E-EBBD4D8162E0}"/>
              </a:ext>
            </a:extLst>
          </p:cNvPr>
          <p:cNvSpPr>
            <a:spLocks noGrp="1"/>
          </p:cNvSpPr>
          <p:nvPr>
            <p:ph type="body" sz="half" idx="2"/>
          </p:nvPr>
        </p:nvSpPr>
        <p:spPr>
          <a:xfrm>
            <a:off x="393700" y="1816100"/>
            <a:ext cx="4378325" cy="4584700"/>
          </a:xfrm>
        </p:spPr>
        <p:txBody>
          <a:bodyPr>
            <a:normAutofit/>
          </a:bodyPr>
          <a:lstStyle/>
          <a:p>
            <a:pPr marL="0" indent="0">
              <a:buNone/>
            </a:pPr>
            <a:endParaRPr lang="en-US" sz="2400" dirty="0"/>
          </a:p>
          <a:p>
            <a:pPr marL="0" indent="0">
              <a:buNone/>
            </a:pPr>
            <a:endParaRPr lang="en-US" sz="2400" dirty="0"/>
          </a:p>
          <a:p>
            <a:pPr marL="0" indent="0">
              <a:buNone/>
            </a:pPr>
            <a:r>
              <a:rPr lang="en-US" sz="2400" dirty="0" err="1"/>
              <a:t>Kal</a:t>
            </a:r>
            <a:r>
              <a:rPr lang="en-US" sz="2400" dirty="0"/>
              <a:t> Band: Serbia 1990s</a:t>
            </a:r>
          </a:p>
          <a:p>
            <a:pPr marL="0" indent="0">
              <a:buNone/>
            </a:pPr>
            <a:r>
              <a:rPr lang="en-US" sz="2400" dirty="0"/>
              <a:t>Dragan </a:t>
            </a:r>
            <a:r>
              <a:rPr lang="en-US" sz="2400" dirty="0" err="1"/>
              <a:t>Ristić</a:t>
            </a:r>
            <a:endParaRPr lang="en-US" sz="2400" dirty="0"/>
          </a:p>
          <a:p>
            <a:pPr marL="0" indent="0">
              <a:buNone/>
            </a:pPr>
            <a:r>
              <a:rPr lang="en-US" sz="2400" dirty="0"/>
              <a:t>Song “</a:t>
            </a:r>
            <a:r>
              <a:rPr lang="en-US" sz="2400" dirty="0" err="1"/>
              <a:t>Gadje</a:t>
            </a:r>
            <a:r>
              <a:rPr lang="en-US" sz="2400" dirty="0"/>
              <a:t> DJ” </a:t>
            </a:r>
          </a:p>
          <a:p>
            <a:pPr marL="0" indent="0">
              <a:buNone/>
            </a:pPr>
            <a:r>
              <a:rPr lang="en-US" sz="2400" dirty="0"/>
              <a:t>re: appropriation</a:t>
            </a:r>
          </a:p>
        </p:txBody>
      </p:sp>
    </p:spTree>
    <p:extLst>
      <p:ext uri="{BB962C8B-B14F-4D97-AF65-F5344CB8AC3E}">
        <p14:creationId xmlns:p14="http://schemas.microsoft.com/office/powerpoint/2010/main" val="286313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9E59E13E-CB0B-39E5-EBCA-E1A96BEB47D6}"/>
              </a:ext>
            </a:extLst>
          </p:cNvPr>
          <p:cNvSpPr>
            <a:spLocks noGrp="1"/>
          </p:cNvSpPr>
          <p:nvPr>
            <p:ph type="title"/>
          </p:nvPr>
        </p:nvSpPr>
        <p:spPr>
          <a:xfrm>
            <a:off x="0" y="365126"/>
            <a:ext cx="12062012" cy="695136"/>
          </a:xfrm>
        </p:spPr>
        <p:txBody>
          <a:bodyPr>
            <a:normAutofit/>
          </a:bodyPr>
          <a:lstStyle/>
          <a:p>
            <a:pPr algn="ctr" eaLnBrk="1" hangingPunct="1"/>
            <a:r>
              <a:rPr lang="en-US" altLang="en-US" dirty="0">
                <a:ea typeface="ＭＳ Ｐゴシック" panose="020B0600070205080204" pitchFamily="34" charset="-128"/>
              </a:rPr>
              <a:t>Gender/Sexuality Activism: </a:t>
            </a:r>
            <a:r>
              <a:rPr lang="en-US" altLang="en-US" dirty="0" err="1">
                <a:ea typeface="ＭＳ Ｐゴシック" panose="020B0600070205080204" pitchFamily="34" charset="-128"/>
              </a:rPr>
              <a:t>Azis</a:t>
            </a:r>
            <a:endParaRPr lang="en-US" altLang="en-US" dirty="0">
              <a:ea typeface="ＭＳ Ｐゴシック" panose="020B0600070205080204" pitchFamily="34" charset="-128"/>
            </a:endParaRPr>
          </a:p>
        </p:txBody>
      </p:sp>
      <p:pic>
        <p:nvPicPr>
          <p:cNvPr id="40963" name="Content Placeholder 3" descr="azisDVDcover.jpg">
            <a:extLst>
              <a:ext uri="{FF2B5EF4-FFF2-40B4-BE49-F238E27FC236}">
                <a16:creationId xmlns:a16="http://schemas.microsoft.com/office/drawing/2014/main" id="{A71BA9CB-8874-06EA-D6F8-03E55C6B9B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352" r="-75352"/>
          <a:stretch>
            <a:fillRect/>
          </a:stretch>
        </p:blipFill>
        <p:spPr>
          <a:xfrm>
            <a:off x="773206" y="1060262"/>
            <a:ext cx="10515600" cy="5432612"/>
          </a:xfrm>
        </p:spPr>
      </p:pic>
    </p:spTree>
    <p:extLst>
      <p:ext uri="{BB962C8B-B14F-4D97-AF65-F5344CB8AC3E}">
        <p14:creationId xmlns:p14="http://schemas.microsoft.com/office/powerpoint/2010/main" val="110901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2A71-06E0-25FF-43D7-861CE3CFC88E}"/>
              </a:ext>
            </a:extLst>
          </p:cNvPr>
          <p:cNvSpPr>
            <a:spLocks noGrp="1"/>
          </p:cNvSpPr>
          <p:nvPr>
            <p:ph type="ctrTitle"/>
          </p:nvPr>
        </p:nvSpPr>
        <p:spPr>
          <a:xfrm>
            <a:off x="1663700" y="990600"/>
            <a:ext cx="9004300" cy="5969000"/>
          </a:xfrm>
        </p:spPr>
        <p:txBody>
          <a:bodyPr rtlCol="0">
            <a:normAutofit/>
          </a:bodyPr>
          <a:lstStyle/>
          <a:p>
            <a:pPr>
              <a:defRPr/>
            </a:pPr>
            <a:r>
              <a:rPr lang="en-US" sz="3200" dirty="0">
                <a:ea typeface="+mj-ea"/>
                <a:cs typeface="+mj-cs"/>
              </a:rPr>
              <a:t>Rise of </a:t>
            </a:r>
            <a:r>
              <a:rPr lang="en-US" sz="3200" i="1" dirty="0" err="1">
                <a:ea typeface="+mj-ea"/>
                <a:cs typeface="+mj-cs"/>
              </a:rPr>
              <a:t>Chalga</a:t>
            </a:r>
            <a:r>
              <a:rPr lang="en-US" sz="3200" dirty="0">
                <a:ea typeface="+mj-ea"/>
                <a:cs typeface="+mj-cs"/>
              </a:rPr>
              <a:t> (folk pop, BG) 1990s</a:t>
            </a:r>
            <a:br>
              <a:rPr lang="en-US" sz="3200" dirty="0">
                <a:ea typeface="+mj-ea"/>
                <a:cs typeface="+mj-cs"/>
              </a:rPr>
            </a:br>
            <a:r>
              <a:rPr lang="en-US" sz="3200" i="1" dirty="0" err="1">
                <a:ea typeface="+mj-ea"/>
                <a:cs typeface="+mj-cs"/>
              </a:rPr>
              <a:t>Turbofolk</a:t>
            </a:r>
            <a:r>
              <a:rPr lang="en-US" sz="3200" i="1" dirty="0">
                <a:ea typeface="+mj-ea"/>
                <a:cs typeface="+mj-cs"/>
              </a:rPr>
              <a:t> </a:t>
            </a:r>
            <a:r>
              <a:rPr lang="en-US" sz="3200" dirty="0">
                <a:ea typeface="+mj-ea"/>
                <a:cs typeface="+mj-cs"/>
              </a:rPr>
              <a:t>(MK, Serbia)</a:t>
            </a:r>
            <a:br>
              <a:rPr lang="en-US" sz="3200" dirty="0">
                <a:ea typeface="+mj-ea"/>
                <a:cs typeface="+mj-cs"/>
              </a:rPr>
            </a:br>
            <a:r>
              <a:rPr lang="en-US" sz="3200" i="1" dirty="0" err="1">
                <a:ea typeface="+mj-ea"/>
                <a:cs typeface="+mj-cs"/>
              </a:rPr>
              <a:t>Manele</a:t>
            </a:r>
            <a:r>
              <a:rPr lang="en-US" sz="3200" i="1" dirty="0">
                <a:ea typeface="+mj-ea"/>
                <a:cs typeface="+mj-cs"/>
              </a:rPr>
              <a:t> </a:t>
            </a:r>
            <a:r>
              <a:rPr lang="en-US" sz="3200" dirty="0">
                <a:ea typeface="+mj-ea"/>
                <a:cs typeface="+mj-cs"/>
              </a:rPr>
              <a:t>(Romania)</a:t>
            </a:r>
            <a:br>
              <a:rPr lang="en-US" sz="3200" dirty="0">
                <a:ea typeface="+mj-ea"/>
                <a:cs typeface="+mj-cs"/>
              </a:rPr>
            </a:br>
            <a:r>
              <a:rPr lang="en-US" sz="3200" dirty="0">
                <a:ea typeface="+mj-ea"/>
                <a:cs typeface="+mj-cs"/>
              </a:rPr>
              <a:t>Many songs in </a:t>
            </a:r>
            <a:r>
              <a:rPr lang="en-US" sz="3200" i="1" dirty="0" err="1">
                <a:ea typeface="+mj-ea"/>
                <a:cs typeface="+mj-cs"/>
              </a:rPr>
              <a:t>kyuchek</a:t>
            </a:r>
            <a:r>
              <a:rPr lang="en-US" sz="3200" dirty="0">
                <a:ea typeface="+mj-ea"/>
                <a:cs typeface="+mj-cs"/>
              </a:rPr>
              <a:t> rhythms</a:t>
            </a:r>
            <a:br>
              <a:rPr lang="en-US" sz="3200" dirty="0">
                <a:ea typeface="+mj-ea"/>
                <a:cs typeface="+mj-cs"/>
              </a:rPr>
            </a:br>
            <a:r>
              <a:rPr lang="en-US" sz="3200" dirty="0">
                <a:ea typeface="+mj-ea"/>
                <a:cs typeface="+mj-cs"/>
              </a:rPr>
              <a:t>But industry run by non-Roma (except Romania)</a:t>
            </a:r>
            <a:br>
              <a:rPr lang="en-US" sz="3200" dirty="0">
                <a:ea typeface="+mj-ea"/>
                <a:cs typeface="+mj-cs"/>
              </a:rPr>
            </a:br>
            <a:r>
              <a:rPr lang="en-US" sz="3200" dirty="0">
                <a:ea typeface="+mj-ea"/>
                <a:cs typeface="+mj-cs"/>
              </a:rPr>
              <a:t>Controversy:</a:t>
            </a:r>
            <a:br>
              <a:rPr lang="en-US" sz="3200" dirty="0">
                <a:ea typeface="+mj-ea"/>
                <a:cs typeface="+mj-cs"/>
              </a:rPr>
            </a:br>
            <a:r>
              <a:rPr lang="en-US" sz="3200" dirty="0">
                <a:ea typeface="+mj-ea"/>
                <a:cs typeface="+mj-cs"/>
              </a:rPr>
              <a:t>Hated by elites; “ruined” folk music</a:t>
            </a:r>
            <a:br>
              <a:rPr lang="en-US" sz="3200" dirty="0">
                <a:ea typeface="+mj-ea"/>
                <a:cs typeface="+mj-cs"/>
              </a:rPr>
            </a:br>
            <a:r>
              <a:rPr lang="en-US" sz="3200" dirty="0">
                <a:ea typeface="+mj-ea"/>
                <a:cs typeface="+mj-cs"/>
              </a:rPr>
              <a:t>Kitsch: low class art form</a:t>
            </a:r>
            <a:br>
              <a:rPr lang="en-US" sz="3200" dirty="0">
                <a:ea typeface="+mj-ea"/>
                <a:cs typeface="+mj-cs"/>
              </a:rPr>
            </a:br>
            <a:r>
              <a:rPr lang="en-US" sz="3200" dirty="0">
                <a:ea typeface="+mj-ea"/>
                <a:cs typeface="+mj-cs"/>
              </a:rPr>
              <a:t>Use of synthesizers</a:t>
            </a:r>
            <a:br>
              <a:rPr lang="en-US" sz="3200" dirty="0">
                <a:ea typeface="+mj-ea"/>
                <a:cs typeface="+mj-cs"/>
              </a:rPr>
            </a:br>
            <a:r>
              <a:rPr lang="en-US" sz="3200" dirty="0">
                <a:ea typeface="+mj-ea"/>
                <a:cs typeface="+mj-cs"/>
              </a:rPr>
              <a:t>Crass, commercial, sexist</a:t>
            </a:r>
            <a:br>
              <a:rPr lang="en-US" sz="3200" dirty="0">
                <a:ea typeface="+mj-ea"/>
                <a:cs typeface="+mj-cs"/>
              </a:rPr>
            </a:br>
            <a:r>
              <a:rPr lang="en-US" sz="3200" dirty="0">
                <a:ea typeface="+mj-ea"/>
                <a:cs typeface="+mj-cs"/>
              </a:rPr>
              <a:t>pornographic, objectifies women</a:t>
            </a:r>
            <a:br>
              <a:rPr lang="en-US" sz="3200" dirty="0">
                <a:ea typeface="+mj-ea"/>
                <a:cs typeface="+mj-cs"/>
              </a:rPr>
            </a:br>
            <a:br>
              <a:rPr lang="en-US" sz="3200" dirty="0">
                <a:ea typeface="+mj-ea"/>
                <a:cs typeface="+mj-cs"/>
              </a:rPr>
            </a:br>
            <a:endParaRPr lang="en-US" sz="3200" dirty="0">
              <a:ea typeface="+mj-ea"/>
              <a:cs typeface="+mj-cs"/>
            </a:endParaRPr>
          </a:p>
        </p:txBody>
      </p:sp>
      <p:sp>
        <p:nvSpPr>
          <p:cNvPr id="13315" name="Subtitle 2">
            <a:extLst>
              <a:ext uri="{FF2B5EF4-FFF2-40B4-BE49-F238E27FC236}">
                <a16:creationId xmlns:a16="http://schemas.microsoft.com/office/drawing/2014/main" id="{8F894AFB-CCA9-1E62-2333-5A7EA3D84CA1}"/>
              </a:ext>
            </a:extLst>
          </p:cNvPr>
          <p:cNvSpPr>
            <a:spLocks noGrp="1"/>
          </p:cNvSpPr>
          <p:nvPr>
            <p:ph type="subTitle" idx="1"/>
          </p:nvPr>
        </p:nvSpPr>
        <p:spPr>
          <a:xfrm>
            <a:off x="2761130" y="6526306"/>
            <a:ext cx="6400800" cy="1079500"/>
          </a:xfrm>
        </p:spPr>
        <p:txBody>
          <a:bodyPr/>
          <a:lstStyle/>
          <a:p>
            <a:pPr eaLnBrk="1" hangingPunct="1"/>
            <a:endParaRPr lang="en-US" altLang="en-US" sz="4000" dirty="0">
              <a:ea typeface="ＭＳ Ｐゴシック" panose="020B0600070205080204" pitchFamily="34" charset="-128"/>
            </a:endParaRPr>
          </a:p>
        </p:txBody>
      </p:sp>
    </p:spTree>
    <p:extLst>
      <p:ext uri="{BB962C8B-B14F-4D97-AF65-F5344CB8AC3E}">
        <p14:creationId xmlns:p14="http://schemas.microsoft.com/office/powerpoint/2010/main" val="110860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04D7234-1E7A-7C93-7CC0-992D9DC6584E}"/>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4035" name="Content Placeholder 3" descr="azis diva.jpg">
            <a:extLst>
              <a:ext uri="{FF2B5EF4-FFF2-40B4-BE49-F238E27FC236}">
                <a16:creationId xmlns:a16="http://schemas.microsoft.com/office/drawing/2014/main" id="{C50E03CE-FD32-89F8-4C5C-BB43CA3B24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0147" r="-40147"/>
          <a:stretch>
            <a:fillRect/>
          </a:stretch>
        </p:blipFill>
        <p:spPr/>
      </p:pic>
    </p:spTree>
    <p:extLst>
      <p:ext uri="{BB962C8B-B14F-4D97-AF65-F5344CB8AC3E}">
        <p14:creationId xmlns:p14="http://schemas.microsoft.com/office/powerpoint/2010/main" val="3430741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7497</TotalTime>
  <Words>2409</Words>
  <Application>Microsoft Macintosh PowerPoint</Application>
  <PresentationFormat>Widescreen</PresentationFormat>
  <Paragraphs>189</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Al Nile</vt:lpstr>
      <vt:lpstr>Arial</vt:lpstr>
      <vt:lpstr>Calibri</vt:lpstr>
      <vt:lpstr>Calibri Light</vt:lpstr>
      <vt:lpstr>STIXIntegralsUpD</vt:lpstr>
      <vt:lpstr>Times New Roman</vt:lpstr>
      <vt:lpstr>Office Theme</vt:lpstr>
      <vt:lpstr>Politics, Activism, and Romani Music  in Serbia, North Macedonia and Bulgaria</vt:lpstr>
      <vt:lpstr> How can music and activism can be successfully combined? </vt:lpstr>
      <vt:lpstr>Recent activist music projects 2020-</vt:lpstr>
      <vt:lpstr>Historical Music Activism</vt:lpstr>
      <vt:lpstr>PowerPoint Presentation</vt:lpstr>
      <vt:lpstr>PowerPoint Presentation</vt:lpstr>
      <vt:lpstr>Gender/Sexuality Activism: Azis</vt:lpstr>
      <vt:lpstr>Rise of Chalga (folk pop, BG) 1990s Turbofolk (MK, Serbia) Manele (Romania) Many songs in kyuchek rhythms But industry run by non-Roma (except Romania) Controversy: Hated by elites; “ruined” folk music Kitsch: low class art form Use of synthesizers Crass, commercial, sexist pornographic, objectifies women  </vt:lpstr>
      <vt:lpstr>PowerPoint Presentation</vt:lpstr>
      <vt:lpstr>PowerPoint Presentation</vt:lpstr>
      <vt:lpstr>PowerPoint Presentation</vt:lpstr>
      <vt:lpstr>PowerPoint Presentation</vt:lpstr>
      <vt:lpstr>Azis, Naked</vt:lpstr>
      <vt:lpstr>Azis: recent songs</vt:lpstr>
      <vt:lpstr>Azis 2018: Pozna li me? Did you recognize me? https://www.youtube.com/watch?v=Smdc5GcCM-As</vt:lpstr>
      <vt:lpstr>PowerPoint Presentation</vt:lpstr>
      <vt:lpstr>PowerPoint Presentation</vt:lpstr>
      <vt:lpstr> Famous film/stage actress  Tsvetana Maneva</vt:lpstr>
      <vt:lpstr>Roksana: chalga star embraces  her Romani identity “NYAMA DA E VSE TAKA” (IT WILL NOT ALWAYS BE LIKE THIS)</vt:lpstr>
      <vt:lpstr>Djelem Djelem, Romani anthema: apocalyptic scenes of poverty and a diversity message</vt:lpstr>
      <vt:lpstr>PowerPoint Presentation</vt:lpstr>
      <vt:lpstr>Dispossession of Roma after evictions</vt:lpstr>
      <vt:lpstr>Death to mangali (slur for Roma)</vt:lpstr>
      <vt:lpstr>Chorus shows Roma dancing kyuchek: “If I have drinks and food, nothing bothers me”</vt:lpstr>
      <vt:lpstr>Current Wave of Musical Activism: Why Now?</vt:lpstr>
      <vt:lpstr>EU Alliance of Conservatives, The Future of Europe:  Traditionalism, Christian Values, Patriotism Bulgarian MP Angel Dzhambazki </vt:lpstr>
      <vt:lpstr>“People against Gypsy terror and invasion” ”Security for normal people” 2015</vt:lpstr>
      <vt:lpstr>PowerPoint Presentation</vt:lpstr>
      <vt:lpstr>PowerPoint Presentation</vt:lpstr>
      <vt:lpstr>Current protests and court case in Niš, South Serbia Re: Lack of electricity in a large Romani neighborhood</vt:lpstr>
      <vt:lpstr>Justice Denied: Roma in the Criminal Justice System  (Serbia and North Macedonia, 2021)</vt:lpstr>
      <vt:lpstr>Music videos sponsored by ERIAC (European Roma Institute for Arts and Culture),  Open Society Foundation (OSF),  Proud Roma Campaign</vt:lpstr>
      <vt:lpstr> Mahala Barvali (rich neighborhood) features Roma as professionals, in school, respecting elders, preserving their crafts.  Many images of protest marches with Romani flag.  Music: Riko Band (chalga), 2020</vt:lpstr>
      <vt:lpstr>PowerPoint Presentation</vt:lpstr>
      <vt:lpstr>Pretty Loud: Serbian all female rap band </vt:lpstr>
      <vt:lpstr>PowerPoint Presentation</vt:lpstr>
      <vt:lpstr>Formed 2020, women ages 14-26</vt:lpstr>
      <vt:lpstr>From PRETTY LOUD’S website:</vt:lpstr>
      <vt:lpstr>GRUBB Gypsy Roma Urban Balkan Beats,  Zemun, Belgrade (also Niš)</vt:lpstr>
      <vt:lpstr>PowerPoint Presentation</vt:lpstr>
      <vt:lpstr>Pretty Loud Mashup: “I’m a proud Gypsy …. they don’t want me in the club. My skin is a different color, so they always want me out…” </vt:lpstr>
      <vt:lpstr>Pretty Loud  grew from rap and hip-hop classes </vt:lpstr>
      <vt:lpstr>Backstage at 2021 Tajsa Celebration, Belgrade  European Romani Institute for Arts and Culture ERIAC</vt:lpstr>
      <vt:lpstr>Ravnopravno (equal): domestic abuse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Activism, and Romani Music: Interpreting Trends in Serbia, North Macedonia and Bulgaria    </dc:title>
  <dc:creator>Carol Silverman</dc:creator>
  <cp:lastModifiedBy>Carol Silverman</cp:lastModifiedBy>
  <cp:revision>171</cp:revision>
  <dcterms:created xsi:type="dcterms:W3CDTF">2022-04-17T23:24:38Z</dcterms:created>
  <dcterms:modified xsi:type="dcterms:W3CDTF">2023-03-23T03:39:29Z</dcterms:modified>
</cp:coreProperties>
</file>