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326" r:id="rId4"/>
    <p:sldId id="305" r:id="rId5"/>
    <p:sldId id="306" r:id="rId6"/>
    <p:sldId id="332" r:id="rId7"/>
    <p:sldId id="333" r:id="rId8"/>
    <p:sldId id="344" r:id="rId9"/>
    <p:sldId id="370" r:id="rId10"/>
    <p:sldId id="371" r:id="rId11"/>
    <p:sldId id="260" r:id="rId12"/>
    <p:sldId id="329" r:id="rId13"/>
    <p:sldId id="367" r:id="rId14"/>
    <p:sldId id="369" r:id="rId15"/>
    <p:sldId id="352" r:id="rId16"/>
    <p:sldId id="372" r:id="rId17"/>
    <p:sldId id="355" r:id="rId18"/>
    <p:sldId id="357" r:id="rId19"/>
    <p:sldId id="358" r:id="rId20"/>
    <p:sldId id="35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 snapToObjects="1">
      <p:cViewPr varScale="1">
        <p:scale>
          <a:sx n="100" d="100"/>
          <a:sy n="100" d="100"/>
        </p:scale>
        <p:origin x="186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-353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9CAA0-80AB-2647-A279-3446FDABE34E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AC176-318A-BE4E-B116-6CCE63382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65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AC176-318A-BE4E-B116-6CCE63382C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60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6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0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865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713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2531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101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48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039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233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69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13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711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9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5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3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0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3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33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1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88014-4C62-9E44-9178-1967F83D977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ABA5-85C9-EB4F-B774-920D488C1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3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88014-4C62-9E44-9178-1967F83D977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3/28/23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ABA5-85C9-EB4F-B774-920D488C1E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63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900" y="258155"/>
            <a:ext cx="8458200" cy="2726345"/>
          </a:xfrm>
        </p:spPr>
        <p:txBody>
          <a:bodyPr>
            <a:normAutofit/>
          </a:bodyPr>
          <a:lstStyle/>
          <a:p>
            <a:r>
              <a:rPr lang="en-US" dirty="0"/>
              <a:t>Migration of Roma from the Balkans to Western Europe, the USA, Canada and Australia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2984500"/>
            <a:ext cx="6946900" cy="39751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1960s </a:t>
            </a:r>
            <a:r>
              <a:rPr lang="en-US" i="1" dirty="0" err="1">
                <a:solidFill>
                  <a:schemeClr val="tx1"/>
                </a:solidFill>
              </a:rPr>
              <a:t>gurbet</a:t>
            </a:r>
            <a:r>
              <a:rPr lang="en-US" dirty="0">
                <a:solidFill>
                  <a:schemeClr val="tx1"/>
                </a:solidFill>
              </a:rPr>
              <a:t> (working abroad), sponsored by Yugoslavia</a:t>
            </a:r>
          </a:p>
          <a:p>
            <a:r>
              <a:rPr lang="en-US" dirty="0">
                <a:solidFill>
                  <a:schemeClr val="tx1"/>
                </a:solidFill>
              </a:rPr>
              <a:t>1989+ end of communism</a:t>
            </a:r>
          </a:p>
          <a:p>
            <a:r>
              <a:rPr lang="en-US" dirty="0">
                <a:solidFill>
                  <a:schemeClr val="tx1"/>
                </a:solidFill>
              </a:rPr>
              <a:t>1990s war in Yugoslavia</a:t>
            </a:r>
          </a:p>
          <a:p>
            <a:r>
              <a:rPr lang="en-US" dirty="0">
                <a:solidFill>
                  <a:schemeClr val="tx1"/>
                </a:solidFill>
              </a:rPr>
              <a:t>1999 war in Kosovo </a:t>
            </a:r>
          </a:p>
          <a:p>
            <a:r>
              <a:rPr lang="en-US" dirty="0">
                <a:solidFill>
                  <a:schemeClr val="tx1"/>
                </a:solidFill>
              </a:rPr>
              <a:t>Today: very strict rules of immigration</a:t>
            </a:r>
          </a:p>
        </p:txBody>
      </p:sp>
    </p:spTree>
    <p:extLst>
      <p:ext uri="{BB962C8B-B14F-4D97-AF65-F5344CB8AC3E}">
        <p14:creationId xmlns:p14="http://schemas.microsoft.com/office/powerpoint/2010/main" val="475102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64309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/>
              <a:t>Comparing Romani Muslim families in Germany (from Kosovo, 1999) and New York (from Macedonia from 1960s):</a:t>
            </a:r>
          </a:p>
          <a:p>
            <a:pPr algn="ctr">
              <a:buNone/>
            </a:pPr>
            <a:r>
              <a:rPr lang="en-US" b="1" dirty="0"/>
              <a:t>Cultural identities change in response to varied contexts. </a:t>
            </a:r>
          </a:p>
          <a:p>
            <a:pPr algn="ctr">
              <a:buNone/>
            </a:pPr>
            <a:r>
              <a:rPr lang="en-US" b="1" dirty="0"/>
              <a:t>Community members make selective choices about ritual, work, language, religion, and expressive culture. </a:t>
            </a:r>
          </a:p>
          <a:p>
            <a:pPr algn="ctr">
              <a:buNone/>
            </a:pPr>
            <a:r>
              <a:rPr lang="en-US" b="1" dirty="0"/>
              <a:t>Culture strategically changes in relationship to politics, and to gendered issues of independence, family size and class status.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601186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3600" b="1" dirty="0" err="1"/>
              <a:t>Womens</a:t>
            </a:r>
            <a:r>
              <a:rPr lang="en-US" sz="3600" b="1" dirty="0"/>
              <a:t>’ roles remain traditional,</a:t>
            </a:r>
          </a:p>
          <a:p>
            <a:pPr algn="ctr">
              <a:buNone/>
            </a:pPr>
            <a:r>
              <a:rPr lang="en-US" sz="3600" b="1" dirty="0"/>
              <a:t> but younger women are gaining more education. </a:t>
            </a:r>
          </a:p>
          <a:p>
            <a:pPr marL="0" indent="0" algn="ctr">
              <a:buNone/>
            </a:pPr>
            <a:r>
              <a:rPr lang="en-US" sz="3600" b="1" dirty="0"/>
              <a:t>Modesty, virginity, </a:t>
            </a:r>
            <a:r>
              <a:rPr lang="en-US" sz="3600" b="1" dirty="0" err="1"/>
              <a:t>brideprice</a:t>
            </a:r>
            <a:r>
              <a:rPr lang="en-US" sz="3600" b="1" dirty="0"/>
              <a:t>, and music and dance, which are embedded in</a:t>
            </a:r>
          </a:p>
          <a:p>
            <a:pPr marL="0" indent="0" algn="ctr">
              <a:buNone/>
            </a:pPr>
            <a:r>
              <a:rPr lang="en-US" sz="3600" b="1" dirty="0"/>
              <a:t> </a:t>
            </a:r>
            <a:r>
              <a:rPr lang="en-US" sz="3600" b="1" dirty="0" err="1"/>
              <a:t>performative</a:t>
            </a:r>
            <a:r>
              <a:rPr lang="en-US" sz="3600" b="1" dirty="0"/>
              <a:t> ritual displays,</a:t>
            </a:r>
          </a:p>
          <a:p>
            <a:pPr marL="0" indent="0" algn="ctr">
              <a:buNone/>
            </a:pPr>
            <a:r>
              <a:rPr lang="en-US" sz="3600" b="1" dirty="0"/>
              <a:t> are upheld as “tradition.”</a:t>
            </a:r>
          </a:p>
          <a:p>
            <a:pPr marL="0" indent="0" algn="ctr">
              <a:buNone/>
            </a:pPr>
            <a:r>
              <a:rPr lang="en-US" sz="3600" b="1" dirty="0"/>
              <a:t>For Kosovo migrants, ritual (including music and dance) is an area of safety, security. Diasporic families gather for celebrations.</a:t>
            </a:r>
          </a:p>
        </p:txBody>
      </p:sp>
    </p:spTree>
    <p:extLst>
      <p:ext uri="{BB962C8B-B14F-4D97-AF65-F5344CB8AC3E}">
        <p14:creationId xmlns:p14="http://schemas.microsoft.com/office/powerpoint/2010/main" val="3038182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6728"/>
            <a:ext cx="8229600" cy="5456772"/>
          </a:xfrm>
        </p:spPr>
        <p:txBody>
          <a:bodyPr/>
          <a:lstStyle/>
          <a:p>
            <a:r>
              <a:rPr lang="en-US" b="1" dirty="0"/>
              <a:t>Migrants embrace education </a:t>
            </a:r>
          </a:p>
          <a:p>
            <a:r>
              <a:rPr lang="en-US" b="1" dirty="0"/>
              <a:t>Women outpacing men in education and work advancement</a:t>
            </a:r>
          </a:p>
          <a:p>
            <a:r>
              <a:rPr lang="en-US" b="1" dirty="0"/>
              <a:t>Language change: Macedonian Roma in US losing Romani, but speak some Macedonian; Macedonian Roma and Kosovo Roma in Western Europe still speak Romani</a:t>
            </a:r>
          </a:p>
          <a:p>
            <a:r>
              <a:rPr lang="en-US" b="1" dirty="0"/>
              <a:t>Islam growing</a:t>
            </a:r>
          </a:p>
          <a:p>
            <a:r>
              <a:rPr lang="en-US" b="1" dirty="0"/>
              <a:t>Importance of music and dance: changing genres: </a:t>
            </a:r>
            <a:r>
              <a:rPr lang="en-US" b="1" dirty="0" err="1"/>
              <a:t>Talava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163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“New” rituals</a:t>
            </a:r>
          </a:p>
        </p:txBody>
      </p:sp>
      <p:pic>
        <p:nvPicPr>
          <p:cNvPr id="5" name="Content Placeholder 4" descr="12670695_10153628446318434_2986508839938421622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 b="7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774350" cy="46910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Bridal </a:t>
            </a:r>
          </a:p>
          <a:p>
            <a:pPr algn="ctr"/>
            <a:r>
              <a:rPr lang="en-US" sz="3200" b="1" dirty="0"/>
              <a:t>Shower</a:t>
            </a:r>
          </a:p>
          <a:p>
            <a:pPr algn="ctr"/>
            <a:r>
              <a:rPr lang="en-US" sz="3200" b="1" dirty="0"/>
              <a:t>NYC, Macedonian Roma</a:t>
            </a:r>
          </a:p>
        </p:txBody>
      </p:sp>
    </p:spTree>
    <p:extLst>
      <p:ext uri="{BB962C8B-B14F-4D97-AF65-F5344CB8AC3E}">
        <p14:creationId xmlns:p14="http://schemas.microsoft.com/office/powerpoint/2010/main" val="3683544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129"/>
            <a:ext cx="9143999" cy="617441"/>
          </a:xfrm>
        </p:spPr>
        <p:txBody>
          <a:bodyPr>
            <a:noAutofit/>
          </a:bodyPr>
          <a:lstStyle/>
          <a:p>
            <a:r>
              <a:rPr lang="en-US" sz="3600" b="1" dirty="0"/>
              <a:t>  New bride enters banquet hall, Bremen, 2014</a:t>
            </a:r>
          </a:p>
        </p:txBody>
      </p:sp>
      <p:pic>
        <p:nvPicPr>
          <p:cNvPr id="4" name="Content Placeholder 3" descr="IMG_20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14" r="-52014"/>
          <a:stretch>
            <a:fillRect/>
          </a:stretch>
        </p:blipFill>
        <p:spPr>
          <a:xfrm>
            <a:off x="457200" y="758570"/>
            <a:ext cx="8229600" cy="5945069"/>
          </a:xfrm>
        </p:spPr>
      </p:pic>
    </p:spTree>
    <p:extLst>
      <p:ext uri="{BB962C8B-B14F-4D97-AF65-F5344CB8AC3E}">
        <p14:creationId xmlns:p14="http://schemas.microsoft.com/office/powerpoint/2010/main" val="4114401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9F3E-9B71-7958-9BC1-857638A1F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Temana</a:t>
            </a:r>
            <a:endParaRPr lang="en-US" dirty="0"/>
          </a:p>
        </p:txBody>
      </p:sp>
      <p:pic>
        <p:nvPicPr>
          <p:cNvPr id="5" name="Content Placeholder 4" descr="A person in a white dress&#10;&#10;Description automatically generated with medium confidence">
            <a:extLst>
              <a:ext uri="{FF2B5EF4-FFF2-40B4-BE49-F238E27FC236}">
                <a16:creationId xmlns:a16="http://schemas.microsoft.com/office/drawing/2014/main" id="{2F78C14B-E3DD-1E80-17A9-0A06C0393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282" y="1600200"/>
            <a:ext cx="6839436" cy="4525963"/>
          </a:xfrm>
        </p:spPr>
      </p:pic>
    </p:spTree>
    <p:extLst>
      <p:ext uri="{BB962C8B-B14F-4D97-AF65-F5344CB8AC3E}">
        <p14:creationId xmlns:p14="http://schemas.microsoft.com/office/powerpoint/2010/main" val="3063537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29"/>
            <a:ext cx="8229600" cy="49395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Bride from </a:t>
            </a:r>
            <a:r>
              <a:rPr lang="en-US" b="1" dirty="0" err="1"/>
              <a:t>Podujevo</a:t>
            </a:r>
            <a:r>
              <a:rPr lang="en-US" b="1" dirty="0"/>
              <a:t>; high </a:t>
            </a:r>
            <a:r>
              <a:rPr lang="en-US" b="1" dirty="0" err="1"/>
              <a:t>brideprice</a:t>
            </a:r>
            <a:endParaRPr lang="en-US" b="1" dirty="0"/>
          </a:p>
        </p:txBody>
      </p:sp>
      <p:pic>
        <p:nvPicPr>
          <p:cNvPr id="4" name="Content Placeholder 3" descr="IMG_21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14" r="-43114"/>
          <a:stretch>
            <a:fillRect/>
          </a:stretch>
        </p:blipFill>
        <p:spPr>
          <a:xfrm>
            <a:off x="457200" y="829134"/>
            <a:ext cx="8229600" cy="5892147"/>
          </a:xfrm>
        </p:spPr>
      </p:pic>
    </p:spTree>
    <p:extLst>
      <p:ext uri="{BB962C8B-B14F-4D97-AF65-F5344CB8AC3E}">
        <p14:creationId xmlns:p14="http://schemas.microsoft.com/office/powerpoint/2010/main" val="2896225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8393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Respect for elders</a:t>
            </a:r>
          </a:p>
        </p:txBody>
      </p:sp>
      <p:pic>
        <p:nvPicPr>
          <p:cNvPr id="4" name="Content Placeholder 3" descr="IMG_205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40" r="-60840"/>
          <a:stretch>
            <a:fillRect/>
          </a:stretch>
        </p:blipFill>
        <p:spPr>
          <a:xfrm>
            <a:off x="457200" y="911721"/>
            <a:ext cx="8229600" cy="5509661"/>
          </a:xfrm>
        </p:spPr>
      </p:pic>
    </p:spTree>
    <p:extLst>
      <p:ext uri="{BB962C8B-B14F-4D97-AF65-F5344CB8AC3E}">
        <p14:creationId xmlns:p14="http://schemas.microsoft.com/office/powerpoint/2010/main" val="117428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481"/>
            <a:ext cx="8229600" cy="713198"/>
          </a:xfrm>
        </p:spPr>
        <p:txBody>
          <a:bodyPr>
            <a:normAutofit/>
          </a:bodyPr>
          <a:lstStyle/>
          <a:p>
            <a:r>
              <a:rPr lang="en-US" sz="3200" b="1" dirty="0"/>
              <a:t>Women dancing with sieve</a:t>
            </a:r>
          </a:p>
        </p:txBody>
      </p:sp>
      <p:pic>
        <p:nvPicPr>
          <p:cNvPr id="6" name="Content Placeholder 5" descr="IMG_21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3853"/>
          </a:xfrm>
        </p:spPr>
        <p:txBody>
          <a:bodyPr/>
          <a:lstStyle/>
          <a:p>
            <a:r>
              <a:rPr lang="en-US" b="1" dirty="0"/>
              <a:t>Decorated Sieve</a:t>
            </a:r>
          </a:p>
        </p:txBody>
      </p:sp>
      <p:pic>
        <p:nvPicPr>
          <p:cNvPr id="6" name="Content Placeholder 5" descr="IMG_216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328" r="-4328"/>
          <a:stretch>
            <a:fillRect/>
          </a:stretch>
        </p:blipFill>
        <p:spPr>
          <a:xfrm>
            <a:off x="457200" y="987905"/>
            <a:ext cx="8229600" cy="568045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319941"/>
            <a:ext cx="8229600" cy="1392116"/>
          </a:xfrm>
        </p:spPr>
        <p:txBody>
          <a:bodyPr>
            <a:normAutofit/>
          </a:bodyPr>
          <a:lstStyle/>
          <a:p>
            <a:r>
              <a:rPr lang="en-US" dirty="0"/>
              <a:t>Kosovo Roma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5999"/>
            <a:ext cx="8229600" cy="55684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US" sz="3600" dirty="0"/>
              <a:t>1999: </a:t>
            </a:r>
          </a:p>
          <a:p>
            <a:pPr marL="0" indent="0" algn="ctr">
              <a:buNone/>
            </a:pPr>
            <a:r>
              <a:rPr lang="en-US" sz="3600" dirty="0"/>
              <a:t>100,000 RAE (Roma, </a:t>
            </a:r>
            <a:r>
              <a:rPr lang="en-US" sz="3600" dirty="0" err="1"/>
              <a:t>Ashkali</a:t>
            </a:r>
            <a:r>
              <a:rPr lang="en-US" sz="3600" dirty="0"/>
              <a:t>, Egyptians) </a:t>
            </a:r>
          </a:p>
          <a:p>
            <a:pPr marL="0" indent="0" algn="ctr">
              <a:buNone/>
            </a:pPr>
            <a:r>
              <a:rPr lang="en-US" sz="3600" dirty="0"/>
              <a:t>representing 2/3 of the Romani population</a:t>
            </a:r>
          </a:p>
          <a:p>
            <a:pPr marL="0" indent="0" algn="ctr">
              <a:buNone/>
            </a:pPr>
            <a:r>
              <a:rPr lang="en-US" sz="3600" dirty="0"/>
              <a:t> fled Kosovo and settled in neighboring states and Western Europe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Only 50,000 remain in Kosovo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0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346"/>
            <a:ext cx="8229600" cy="1119674"/>
          </a:xfrm>
        </p:spPr>
        <p:txBody>
          <a:bodyPr/>
          <a:lstStyle/>
          <a:p>
            <a:r>
              <a:rPr lang="en-US" dirty="0"/>
              <a:t>Bremen Center</a:t>
            </a:r>
          </a:p>
        </p:txBody>
      </p:sp>
      <p:pic>
        <p:nvPicPr>
          <p:cNvPr id="8" name="Content Placeholder 7" descr="IMG_21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457200" y="1804847"/>
            <a:ext cx="8229600" cy="4746078"/>
          </a:xfrm>
        </p:spPr>
      </p:pic>
    </p:spTree>
    <p:extLst>
      <p:ext uri="{BB962C8B-B14F-4D97-AF65-F5344CB8AC3E}">
        <p14:creationId xmlns:p14="http://schemas.microsoft.com/office/powerpoint/2010/main" val="3721130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480"/>
            <a:ext cx="8229600" cy="1048720"/>
          </a:xfrm>
        </p:spPr>
        <p:txBody>
          <a:bodyPr/>
          <a:lstStyle/>
          <a:p>
            <a:r>
              <a:rPr lang="en-US" dirty="0"/>
              <a:t>Working class neighborhood</a:t>
            </a:r>
          </a:p>
        </p:txBody>
      </p:sp>
      <p:pic>
        <p:nvPicPr>
          <p:cNvPr id="4" name="Content Placeholder 3" descr="IMG_217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213496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10157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43" y="0"/>
            <a:ext cx="8229600" cy="157088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Pristina, 1980s: Kosovo RAE had high rates of education in Yugoslavia</a:t>
            </a:r>
          </a:p>
        </p:txBody>
      </p:sp>
      <p:pic>
        <p:nvPicPr>
          <p:cNvPr id="4" name="Content Placeholder 3" descr="IMG_21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46" r="-50846"/>
          <a:stretch>
            <a:fillRect/>
          </a:stretch>
        </p:blipFill>
        <p:spPr>
          <a:xfrm>
            <a:off x="457200" y="1570884"/>
            <a:ext cx="8229600" cy="5153423"/>
          </a:xfrm>
        </p:spPr>
      </p:pic>
    </p:spTree>
    <p:extLst>
      <p:ext uri="{BB962C8B-B14F-4D97-AF65-F5344CB8AC3E}">
        <p14:creationId xmlns:p14="http://schemas.microsoft.com/office/powerpoint/2010/main" val="3610585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21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09" r="-35809"/>
          <a:stretch>
            <a:fillRect/>
          </a:stretch>
        </p:blipFill>
        <p:spPr>
          <a:xfrm>
            <a:off x="457200" y="274638"/>
            <a:ext cx="8229600" cy="6393720"/>
          </a:xfrm>
        </p:spPr>
      </p:pic>
    </p:spTree>
    <p:extLst>
      <p:ext uri="{BB962C8B-B14F-4D97-AF65-F5344CB8AC3E}">
        <p14:creationId xmlns:p14="http://schemas.microsoft.com/office/powerpoint/2010/main" val="251179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1990s Trauma of war and migration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686800" cy="5262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Roma caught between Serb and Albanian conflict</a:t>
            </a:r>
          </a:p>
          <a:p>
            <a:pPr marL="0" indent="0" algn="ctr">
              <a:buNone/>
            </a:pPr>
            <a:r>
              <a:rPr lang="en-US" b="1" dirty="0"/>
              <a:t>1999 NATO bombing</a:t>
            </a:r>
          </a:p>
          <a:p>
            <a:pPr marL="0" indent="0" algn="ctr">
              <a:buNone/>
            </a:pPr>
            <a:r>
              <a:rPr lang="en-US" b="1" dirty="0"/>
              <a:t> Forced flight</a:t>
            </a:r>
          </a:p>
          <a:p>
            <a:pPr marL="0" indent="0" algn="ctr">
              <a:buNone/>
            </a:pPr>
            <a:r>
              <a:rPr lang="en-US" b="1" dirty="0"/>
              <a:t>Families bribed multiple mafias </a:t>
            </a:r>
          </a:p>
          <a:p>
            <a:pPr marL="0" indent="0" algn="ctr">
              <a:buNone/>
            </a:pPr>
            <a:r>
              <a:rPr lang="en-US" b="1" dirty="0"/>
              <a:t>Harrowing narratives of  land and sea escape</a:t>
            </a:r>
          </a:p>
          <a:p>
            <a:pPr marL="0" indent="0" algn="ctr">
              <a:buNone/>
            </a:pPr>
            <a:r>
              <a:rPr lang="en-US" b="1" dirty="0"/>
              <a:t>Women played a prominent role </a:t>
            </a:r>
          </a:p>
          <a:p>
            <a:pPr marL="0" indent="0" algn="ctr">
              <a:buNone/>
            </a:pPr>
            <a:r>
              <a:rPr lang="en-US" b="1" dirty="0"/>
              <a:t>Men were incapable or absent</a:t>
            </a:r>
          </a:p>
          <a:p>
            <a:pPr marL="0" indent="0" algn="ctr">
              <a:buNone/>
            </a:pPr>
            <a:r>
              <a:rPr lang="en-US" b="1" dirty="0"/>
              <a:t>Families separated due to varying national policies</a:t>
            </a:r>
          </a:p>
          <a:p>
            <a:pPr marL="0" indent="0" algn="ctr">
              <a:buNone/>
            </a:pPr>
            <a:r>
              <a:rPr lang="en-US" b="1" dirty="0"/>
              <a:t>Now live in many West European countries</a:t>
            </a:r>
          </a:p>
        </p:txBody>
      </p:sp>
    </p:spTree>
    <p:extLst>
      <p:ext uri="{BB962C8B-B14F-4D97-AF65-F5344CB8AC3E}">
        <p14:creationId xmlns:p14="http://schemas.microsoft.com/office/powerpoint/2010/main" val="1485298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FA5-52DA-EE35-E8B0-A2A5246A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162"/>
          </a:xfrm>
        </p:spPr>
        <p:txBody>
          <a:bodyPr>
            <a:noAutofit/>
          </a:bodyPr>
          <a:lstStyle/>
          <a:p>
            <a:r>
              <a:rPr lang="en-US" sz="3200" b="1" dirty="0"/>
              <a:t>Kosovo Roma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0481-765B-9098-BD0D-94795ABA0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62484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300" b="1" dirty="0"/>
              <a:t>Numerous deportations from Western Europe</a:t>
            </a:r>
          </a:p>
          <a:p>
            <a:pPr marL="0" indent="0" algn="ctr">
              <a:buNone/>
            </a:pPr>
            <a:r>
              <a:rPr lang="en-US" sz="3300" b="1" dirty="0"/>
              <a:t>“unworthy migrants” “failure to integrate” </a:t>
            </a:r>
          </a:p>
          <a:p>
            <a:pPr marL="0" indent="0" algn="ctr">
              <a:buNone/>
            </a:pPr>
            <a:r>
              <a:rPr lang="en-US" sz="3300" b="1" dirty="0"/>
              <a:t>anti-immigrant policies </a:t>
            </a:r>
            <a:br>
              <a:rPr lang="en-US" sz="3300" b="1" dirty="0"/>
            </a:br>
            <a:r>
              <a:rPr lang="en-US" sz="3300" b="1" dirty="0"/>
              <a:t>Muslim Roma assumed to be terrorists: surveillance</a:t>
            </a:r>
          </a:p>
          <a:p>
            <a:pPr marL="0" indent="0" algn="ctr">
              <a:buNone/>
            </a:pPr>
            <a:endParaRPr lang="en-US" sz="3300" b="1" dirty="0"/>
          </a:p>
          <a:p>
            <a:pPr marL="0" indent="0" algn="ctr">
              <a:buNone/>
            </a:pPr>
            <a:r>
              <a:rPr lang="en-US" sz="3300" b="1" dirty="0"/>
              <a:t>Trauma in Kosovo: </a:t>
            </a:r>
          </a:p>
          <a:p>
            <a:pPr marL="0" indent="0" algn="ctr">
              <a:buNone/>
            </a:pPr>
            <a:r>
              <a:rPr lang="en-US" sz="3300" b="1" dirty="0"/>
              <a:t>Property loss</a:t>
            </a:r>
          </a:p>
          <a:p>
            <a:pPr marL="0" indent="0" algn="ctr">
              <a:buNone/>
            </a:pPr>
            <a:r>
              <a:rPr lang="en-US" sz="3300" b="1" dirty="0"/>
              <a:t>1999 UNMIK established camps for Roma in </a:t>
            </a:r>
          </a:p>
          <a:p>
            <a:pPr marL="0" indent="0" algn="ctr">
              <a:buNone/>
            </a:pPr>
            <a:r>
              <a:rPr lang="en-US" sz="3300" b="1" dirty="0"/>
              <a:t>North Mitrovica on toxic land poisoned with lead</a:t>
            </a:r>
          </a:p>
          <a:p>
            <a:pPr marL="0" indent="0" algn="ctr">
              <a:buNone/>
            </a:pPr>
            <a:endParaRPr lang="en-US" sz="3300" b="1" dirty="0"/>
          </a:p>
          <a:p>
            <a:pPr marL="0" indent="0" algn="ctr">
              <a:buNone/>
            </a:pPr>
            <a:r>
              <a:rPr lang="en-US" sz="3300" b="1" dirty="0"/>
              <a:t>Camps demolished in 2010</a:t>
            </a:r>
          </a:p>
          <a:p>
            <a:pPr marL="0" indent="0" algn="ctr">
              <a:buNone/>
            </a:pPr>
            <a:r>
              <a:rPr lang="en-US" sz="3300" b="1" dirty="0"/>
              <a:t>2016: UN Human Rights Advisory Panel condemns UN, advises compensation</a:t>
            </a:r>
          </a:p>
          <a:p>
            <a:pPr marL="0" indent="0" algn="ctr">
              <a:buNone/>
            </a:pPr>
            <a:endParaRPr lang="en-US" sz="3300" b="1" dirty="0"/>
          </a:p>
          <a:p>
            <a:pPr marL="0" indent="0" algn="ctr">
              <a:buNone/>
            </a:pPr>
            <a:r>
              <a:rPr lang="en-US" sz="3300" b="1" dirty="0"/>
              <a:t>Kosovo declared a “safe” country by European Commission 2015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4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7F50-9369-1FF6-17E3-57718BF3D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balkaninsight.com</a:t>
            </a:r>
            <a:r>
              <a:rPr lang="en-US" sz="2400" dirty="0"/>
              <a:t>/2022/11/09/un-denied-justice-to-lead-poisoned-</a:t>
            </a:r>
            <a:r>
              <a:rPr lang="en-US" sz="2400" dirty="0" err="1"/>
              <a:t>kosovo</a:t>
            </a:r>
            <a:r>
              <a:rPr lang="en-US" sz="2400" dirty="0"/>
              <a:t>-</a:t>
            </a:r>
            <a:r>
              <a:rPr lang="en-US" sz="2400" dirty="0" err="1"/>
              <a:t>roma</a:t>
            </a:r>
            <a:r>
              <a:rPr lang="en-US" sz="2400" dirty="0"/>
              <a:t>-refugees-report/</a:t>
            </a:r>
          </a:p>
        </p:txBody>
      </p:sp>
      <p:pic>
        <p:nvPicPr>
          <p:cNvPr id="5" name="Content Placeholder 4" descr="A picture containing text, people, several&#10;&#10;Description automatically generated">
            <a:extLst>
              <a:ext uri="{FF2B5EF4-FFF2-40B4-BE49-F238E27FC236}">
                <a16:creationId xmlns:a16="http://schemas.microsoft.com/office/drawing/2014/main" id="{9D5E4EEC-B9E6-B409-B853-9EC15512F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400" y="1092200"/>
            <a:ext cx="7454900" cy="5676900"/>
          </a:xfrm>
        </p:spPr>
      </p:pic>
    </p:spTree>
    <p:extLst>
      <p:ext uri="{BB962C8B-B14F-4D97-AF65-F5344CB8AC3E}">
        <p14:creationId xmlns:p14="http://schemas.microsoft.com/office/powerpoint/2010/main" val="1816591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5578</TotalTime>
  <Words>459</Words>
  <Application>Microsoft Macintosh PowerPoint</Application>
  <PresentationFormat>On-screen Show (4:3)</PresentationFormat>
  <Paragraphs>68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Office Theme</vt:lpstr>
      <vt:lpstr>1_Office Theme</vt:lpstr>
      <vt:lpstr>Migration of Roma from the Balkans to Western Europe, the USA, Canada and Australia</vt:lpstr>
      <vt:lpstr>Kosovo Roma</vt:lpstr>
      <vt:lpstr>Bremen Center</vt:lpstr>
      <vt:lpstr>Working class neighborhood</vt:lpstr>
      <vt:lpstr>Pristina, 1980s: Kosovo RAE had high rates of education in Yugoslavia</vt:lpstr>
      <vt:lpstr>PowerPoint Presentation</vt:lpstr>
      <vt:lpstr>1990s Trauma of war and migration</vt:lpstr>
      <vt:lpstr>Kosovo Roma</vt:lpstr>
      <vt:lpstr>https://balkaninsight.com/2022/11/09/un-denied-justice-to-lead-poisoned-kosovo-roma-refugees-report/</vt:lpstr>
      <vt:lpstr>PowerPoint Presentation</vt:lpstr>
      <vt:lpstr>PowerPoint Presentation</vt:lpstr>
      <vt:lpstr>PowerPoint Presentation</vt:lpstr>
      <vt:lpstr>“New” rituals</vt:lpstr>
      <vt:lpstr>  New bride enters banquet hall, Bremen, 2014</vt:lpstr>
      <vt:lpstr>Temana</vt:lpstr>
      <vt:lpstr>Bride from Podujevo; high brideprice</vt:lpstr>
      <vt:lpstr>Respect for elders</vt:lpstr>
      <vt:lpstr>Women dancing with sieve</vt:lpstr>
      <vt:lpstr>Decorated Sieve</vt:lpstr>
    </vt:vector>
  </TitlesOfParts>
  <Company>University of Oregon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Balkan Muslim Romani Migration and Culture:  Gender, Work, Ritual, and Music in Two Sites </dc:title>
  <dc:creator>Carol Silverman</dc:creator>
  <cp:lastModifiedBy>Carol Silverman</cp:lastModifiedBy>
  <cp:revision>187</cp:revision>
  <dcterms:created xsi:type="dcterms:W3CDTF">2015-06-08T05:47:02Z</dcterms:created>
  <dcterms:modified xsi:type="dcterms:W3CDTF">2023-03-29T01:47:31Z</dcterms:modified>
</cp:coreProperties>
</file>