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479" r:id="rId2"/>
    <p:sldId id="285" r:id="rId3"/>
    <p:sldId id="314" r:id="rId4"/>
    <p:sldId id="316" r:id="rId5"/>
    <p:sldId id="262" r:id="rId6"/>
    <p:sldId id="286" r:id="rId7"/>
    <p:sldId id="282" r:id="rId8"/>
    <p:sldId id="486" r:id="rId9"/>
    <p:sldId id="280" r:id="rId10"/>
    <p:sldId id="281" r:id="rId11"/>
    <p:sldId id="283" r:id="rId12"/>
    <p:sldId id="481" r:id="rId13"/>
    <p:sldId id="497" r:id="rId14"/>
    <p:sldId id="480" r:id="rId15"/>
    <p:sldId id="287" r:id="rId16"/>
    <p:sldId id="498" r:id="rId17"/>
    <p:sldId id="499" r:id="rId18"/>
    <p:sldId id="503" r:id="rId19"/>
    <p:sldId id="504" r:id="rId20"/>
    <p:sldId id="256" r:id="rId21"/>
    <p:sldId id="259" r:id="rId22"/>
    <p:sldId id="260" r:id="rId23"/>
    <p:sldId id="261" r:id="rId24"/>
    <p:sldId id="258" r:id="rId25"/>
    <p:sldId id="257" r:id="rId26"/>
    <p:sldId id="296" r:id="rId27"/>
    <p:sldId id="297" r:id="rId28"/>
    <p:sldId id="298" r:id="rId29"/>
    <p:sldId id="277" r:id="rId30"/>
    <p:sldId id="278" r:id="rId31"/>
    <p:sldId id="272" r:id="rId32"/>
    <p:sldId id="294" r:id="rId33"/>
    <p:sldId id="295" r:id="rId34"/>
    <p:sldId id="492" r:id="rId35"/>
    <p:sldId id="265" r:id="rId36"/>
    <p:sldId id="271" r:id="rId37"/>
    <p:sldId id="268" r:id="rId38"/>
    <p:sldId id="264" r:id="rId39"/>
    <p:sldId id="263" r:id="rId40"/>
    <p:sldId id="266" r:id="rId41"/>
    <p:sldId id="267" r:id="rId42"/>
    <p:sldId id="269" r:id="rId43"/>
    <p:sldId id="270" r:id="rId44"/>
    <p:sldId id="321" r:id="rId45"/>
    <p:sldId id="323" r:id="rId46"/>
    <p:sldId id="324" r:id="rId47"/>
    <p:sldId id="322" r:id="rId48"/>
    <p:sldId id="502" r:id="rId49"/>
    <p:sldId id="500" r:id="rId5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3"/>
  </p:normalViewPr>
  <p:slideViewPr>
    <p:cSldViewPr snapToGrid="0" snapToObjects="1">
      <p:cViewPr varScale="1">
        <p:scale>
          <a:sx n="94" d="100"/>
          <a:sy n="94" d="100"/>
        </p:scale>
        <p:origin x="206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60E43B7-B395-D473-9A40-3846B308D2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AEF4F-8B26-6FDB-31F9-376A3CE8C0B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40D0F17-6638-A14B-9D29-BC2862A1EE34}" type="datetime1">
              <a:rPr lang="en-US" altLang="en-US"/>
              <a:pPr/>
              <a:t>3/14/23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E7BC1B8-2D5D-6678-710B-39568D8ED4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87F2A83-643B-7D79-D6B8-A6D308710C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78F6C-709B-63CA-B45A-BF6618DCA47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7D984-6A2C-FF56-47C1-7BB711B8DF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59FC69-0367-A94C-95F1-3737EDA2743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9FC69-0367-A94C-95F1-3737EDA27438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653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BDE41-71D9-2132-BD64-29AE40A45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2B3747-B3E9-2A46-B1B8-A611DD6F58D3}" type="datetime1">
              <a:rPr lang="en-US" altLang="en-US"/>
              <a:pPr/>
              <a:t>3/14/23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71E69-A6DD-74CF-B376-B44B563A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0E80E-39F7-64ED-E92D-C8FCE2672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F98D8-C787-E149-A7E7-374DA5C4FC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269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D0988-336F-534C-01E5-42438CAAE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0D4F72-BE8F-4542-A51A-1AF5CEBF6F16}" type="datetime1">
              <a:rPr lang="en-US" altLang="en-US"/>
              <a:pPr/>
              <a:t>3/14/23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93592-9FF8-BFB5-EA11-6A6D53AFD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70D50-DCE8-8065-EA99-51F2F7B6F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EBA19-F89D-9145-956B-9E9A824685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6832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88481-01D9-FA8E-1563-B24DC052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6983CC-DAF9-F541-9045-DED1BB8086B9}" type="datetime1">
              <a:rPr lang="en-US" altLang="en-US"/>
              <a:pPr/>
              <a:t>3/14/23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D3BAB-0169-4E92-98C9-F927DCC99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7CDD5-09A3-1D42-B7C7-E801B622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7BBDAD-A444-3F4D-BB72-C2BDA8A3E5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197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25E40-2888-AB34-AC07-DDD92D23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28D658-52F9-EB46-A9A6-C086782CBBA8}" type="datetime1">
              <a:rPr lang="en-US" altLang="en-US"/>
              <a:pPr/>
              <a:t>3/14/23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BDFBB-6758-FAE2-979E-89D6CC51E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FDE4A-3B8F-FC72-D902-5FFAFC928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AFB39-E611-6A49-85CF-225AA65D8B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4740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36FBA-FC71-03C4-5E8F-CFFC2B020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9B0924-1DB1-2240-9A87-5B0E1F58B411}" type="datetime1">
              <a:rPr lang="en-US" altLang="en-US"/>
              <a:pPr/>
              <a:t>3/14/23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335E1-1B52-0F80-E5E2-9D1F57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9CF7E-67E5-DFA2-28A6-E8B44A1FE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8D859-3754-B946-9061-7A97571527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866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F65FB43-8460-FA6B-F5C0-988EB7001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CF6615-9001-AC4D-9B09-DBB3BC96D440}" type="datetime1">
              <a:rPr lang="en-US" altLang="en-US"/>
              <a:pPr/>
              <a:t>3/14/23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A450BA-B750-547F-7556-05D96BC4A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1B85F2-D82A-C82D-0144-2CE864843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2E84B-AE9B-7F48-BE1D-505148BCF2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1623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16C493-D36B-B87D-354A-B1580B977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7883AD-1441-5347-A9EC-F55AB0CD58E8}" type="datetime1">
              <a:rPr lang="en-US" altLang="en-US"/>
              <a:pPr/>
              <a:t>3/14/23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759ED4C-A89E-648E-3200-415BD5AF0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0EEF22-5340-1678-E2AB-9DB94C33F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8F5FFE-128F-AC44-9910-1F55A1525C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49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7E76B32-F4F3-11B0-DA89-BE377AEC9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2A92FB-F087-BD4C-A034-B7A14F988616}" type="datetime1">
              <a:rPr lang="en-US" altLang="en-US"/>
              <a:pPr/>
              <a:t>3/14/23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627DDBB-D6E9-93A6-EDE1-1DDDEA7AC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80F2216-F152-D5A8-7A0C-82AD4B435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895DA-575B-524F-A91A-063343B2FB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4258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42D20A4-5864-F877-5310-DB5652BB3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342BA8-FA5A-5C42-AA51-4FE68E1A4342}" type="datetime1">
              <a:rPr lang="en-US" altLang="en-US"/>
              <a:pPr/>
              <a:t>3/14/23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707B161-894A-B461-EDAE-8C45613C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14D5CF8-1DAE-B6FB-AF4E-F4F86FE5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550866-AB43-CF4C-AFEF-FABC95B10D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50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130003-4D4C-24DC-D666-B9681129A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E51F06-5535-8745-9358-A9220F43E4A6}" type="datetime1">
              <a:rPr lang="en-US" altLang="en-US"/>
              <a:pPr/>
              <a:t>3/14/23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8122CF-D959-64B6-C6C1-E71B6C7A8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082124-332A-FDB9-4B72-E754B2400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E6E11-1F0B-A643-B79C-1FF6FEE885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4845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40E9D6-1116-D2C0-2843-1B29E20A8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51836C-C72B-2D47-A33E-5870EEFAA949}" type="datetime1">
              <a:rPr lang="en-US" altLang="en-US"/>
              <a:pPr/>
              <a:t>3/14/23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9FAE03-0C0F-5097-B2D0-954B2EAD6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8DE72E-B278-50D7-B6F0-0DBDB4527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1B7801-FB49-E34F-847B-E145DB03B8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445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C30E81E-A87F-94E2-A234-59221B146BA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B36A088-2285-787D-914E-BF57745051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F7B1B-4645-E193-859D-10437FC33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09A7C31-27B2-4B4B-80DB-0D883DEEB97D}" type="datetime1">
              <a:rPr lang="en-US" altLang="en-US"/>
              <a:pPr/>
              <a:t>3/14/23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5D47D-9678-78DB-7C35-D4BC08D90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64F64-BA3F-268B-9A1A-61547A49B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C5A2F04-F64D-D844-BACF-AA54D10A0B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5F98B-30E5-0F50-A9DE-575CB31AB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4400"/>
          </a:xfrm>
        </p:spPr>
        <p:txBody>
          <a:bodyPr/>
          <a:lstStyle/>
          <a:p>
            <a:r>
              <a:rPr lang="en-US" dirty="0"/>
              <a:t>Gender and Sexuality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4FCF8-3CDD-3E13-0C19-E44866DA4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3301"/>
            <a:ext cx="8394700" cy="5854700"/>
          </a:xfrm>
        </p:spPr>
        <p:txBody>
          <a:bodyPr/>
          <a:lstStyle/>
          <a:p>
            <a:r>
              <a:rPr lang="en-US" dirty="0"/>
              <a:t>Patriarchy; patrilocal residence; yet female domestic and ritual power (all of Balkans) </a:t>
            </a:r>
          </a:p>
          <a:p>
            <a:r>
              <a:rPr lang="en-US" dirty="0"/>
              <a:t>Kinship expressed in dance lines</a:t>
            </a:r>
          </a:p>
          <a:p>
            <a:r>
              <a:rPr lang="en-US" dirty="0"/>
              <a:t>Virginity, arranged marriage: many variations</a:t>
            </a:r>
          </a:p>
          <a:p>
            <a:r>
              <a:rPr lang="en-US" dirty="0"/>
              <a:t>Homophobia; yet LGBTQ activism</a:t>
            </a:r>
          </a:p>
          <a:p>
            <a:endParaRPr lang="en-US" dirty="0"/>
          </a:p>
          <a:p>
            <a:r>
              <a:rPr lang="en-US" dirty="0"/>
              <a:t>How are these concepts interpreted in music (e.g., song texts and videos)?</a:t>
            </a:r>
          </a:p>
          <a:p>
            <a:r>
              <a:rPr lang="en-US" dirty="0" err="1"/>
              <a:t>Esma</a:t>
            </a:r>
            <a:r>
              <a:rPr lang="en-US" dirty="0"/>
              <a:t> </a:t>
            </a:r>
            <a:r>
              <a:rPr lang="en-US" dirty="0" err="1"/>
              <a:t>Red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ž</a:t>
            </a:r>
            <a:r>
              <a:rPr lang="en-US" dirty="0" err="1"/>
              <a:t>epova</a:t>
            </a:r>
            <a:r>
              <a:rPr lang="en-US" dirty="0"/>
              <a:t>, MK, Queen of Romani Music</a:t>
            </a:r>
          </a:p>
          <a:p>
            <a:r>
              <a:rPr lang="en-US" dirty="0" err="1"/>
              <a:t>Azis</a:t>
            </a:r>
            <a:r>
              <a:rPr lang="en-US" dirty="0"/>
              <a:t> (Vasil </a:t>
            </a:r>
            <a:r>
              <a:rPr lang="en-US" dirty="0" err="1"/>
              <a:t>Troyanov</a:t>
            </a:r>
            <a:r>
              <a:rPr lang="en-US" dirty="0"/>
              <a:t>), transgender icon, Bulgaria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583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Emotional intensity of music/dance celebrations</a:t>
            </a:r>
          </a:p>
        </p:txBody>
      </p:sp>
      <p:pic>
        <p:nvPicPr>
          <p:cNvPr id="4" name="Content Placeholder 3" descr="Sal Leylasolo1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10359" r="-103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8109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Wedding, 2011</a:t>
            </a:r>
          </a:p>
        </p:txBody>
      </p:sp>
      <p:pic>
        <p:nvPicPr>
          <p:cNvPr id="4" name="Content Placeholder 3" descr="Sal LeylaSolo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10359" r="-103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6367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DF60B-CAD1-3226-B985-1BA4A5D34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1398"/>
          </a:xfrm>
        </p:spPr>
        <p:txBody>
          <a:bodyPr/>
          <a:lstStyle/>
          <a:p>
            <a:r>
              <a:rPr lang="en-US" dirty="0"/>
              <a:t>1943-2016</a:t>
            </a:r>
          </a:p>
        </p:txBody>
      </p:sp>
      <p:pic>
        <p:nvPicPr>
          <p:cNvPr id="5" name="Content Placeholder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FD49D888-8C4A-B039-A318-E3657822C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8000" y="1003299"/>
            <a:ext cx="5384952" cy="5580063"/>
          </a:xfrm>
        </p:spPr>
      </p:pic>
    </p:spTree>
    <p:extLst>
      <p:ext uri="{BB962C8B-B14F-4D97-AF65-F5344CB8AC3E}">
        <p14:creationId xmlns:p14="http://schemas.microsoft.com/office/powerpoint/2010/main" val="155319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F911F-1CBB-FEE8-7272-7881C3CC3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Esma</a:t>
            </a:r>
            <a:r>
              <a:rPr lang="en-US" dirty="0"/>
              <a:t> </a:t>
            </a:r>
            <a:r>
              <a:rPr lang="en-US" dirty="0" err="1"/>
              <a:t>Ansambl</a:t>
            </a:r>
            <a:r>
              <a:rPr lang="en-US" dirty="0"/>
              <a:t> </a:t>
            </a:r>
            <a:r>
              <a:rPr lang="en-US" dirty="0" err="1"/>
              <a:t>Teodosievski</a:t>
            </a:r>
            <a:endParaRPr lang="en-US" dirty="0"/>
          </a:p>
        </p:txBody>
      </p:sp>
      <p:pic>
        <p:nvPicPr>
          <p:cNvPr id="5" name="Content Placeholder 4" descr="A group of people holding instruments&#10;&#10;Description automatically generated with medium confidence">
            <a:extLst>
              <a:ext uri="{FF2B5EF4-FFF2-40B4-BE49-F238E27FC236}">
                <a16:creationId xmlns:a16="http://schemas.microsoft.com/office/drawing/2014/main" id="{891C68E6-8DD4-9D36-5975-A79FA53E2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811" y="1600200"/>
            <a:ext cx="6142378" cy="4525963"/>
          </a:xfrm>
        </p:spPr>
      </p:pic>
    </p:spTree>
    <p:extLst>
      <p:ext uri="{BB962C8B-B14F-4D97-AF65-F5344CB8AC3E}">
        <p14:creationId xmlns:p14="http://schemas.microsoft.com/office/powerpoint/2010/main" val="2628181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40E6F-7F1F-59EB-1283-31CE272B1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in a red dress&#10;&#10;Description automatically generated with low confidence">
            <a:extLst>
              <a:ext uri="{FF2B5EF4-FFF2-40B4-BE49-F238E27FC236}">
                <a16:creationId xmlns:a16="http://schemas.microsoft.com/office/drawing/2014/main" id="{A50DA04C-1A05-2906-21C1-12988ABB4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6100" y="673100"/>
            <a:ext cx="5168899" cy="5453063"/>
          </a:xfrm>
        </p:spPr>
      </p:pic>
    </p:spTree>
    <p:extLst>
      <p:ext uri="{BB962C8B-B14F-4D97-AF65-F5344CB8AC3E}">
        <p14:creationId xmlns:p14="http://schemas.microsoft.com/office/powerpoint/2010/main" val="3823097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Esma</a:t>
            </a:r>
            <a:r>
              <a:rPr lang="en-US" sz="3200" dirty="0"/>
              <a:t> </a:t>
            </a:r>
            <a:r>
              <a:rPr lang="en-US" sz="3200" dirty="0" err="1"/>
              <a:t>Re</a:t>
            </a:r>
            <a:r>
              <a:rPr lang="en-US" sz="3200" dirty="0" err="1">
                <a:latin typeface="+mn-lt"/>
              </a:rPr>
              <a:t>d</a:t>
            </a:r>
            <a:r>
              <a:rPr lang="en-US" sz="3200" dirty="0" err="1">
                <a:effectLst/>
                <a:latin typeface="+mn-lt"/>
                <a:ea typeface="Times New Roman" panose="02020603050405020304" pitchFamily="18" charset="0"/>
              </a:rPr>
              <a:t>ž</a:t>
            </a:r>
            <a:r>
              <a:rPr lang="en-US" sz="3200" dirty="0" err="1"/>
              <a:t>epova</a:t>
            </a:r>
            <a:r>
              <a:rPr lang="en-US" sz="3200" dirty="0"/>
              <a:t> in NY, 1997</a:t>
            </a:r>
          </a:p>
        </p:txBody>
      </p:sp>
      <p:pic>
        <p:nvPicPr>
          <p:cNvPr id="4" name="Content Placeholder 3" descr="3.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123" r="-111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6885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4C252-F134-8454-4B4C-B9473F97D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wearing a headdress and holding up a peace sign&#10;&#10;Description automatically generated with medium confidence">
            <a:extLst>
              <a:ext uri="{FF2B5EF4-FFF2-40B4-BE49-F238E27FC236}">
                <a16:creationId xmlns:a16="http://schemas.microsoft.com/office/drawing/2014/main" id="{183E9436-5F23-3791-549F-552EF1EC9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000" y="274638"/>
            <a:ext cx="4483100" cy="6308724"/>
          </a:xfrm>
        </p:spPr>
      </p:pic>
    </p:spTree>
    <p:extLst>
      <p:ext uri="{BB962C8B-B14F-4D97-AF65-F5344CB8AC3E}">
        <p14:creationId xmlns:p14="http://schemas.microsoft.com/office/powerpoint/2010/main" val="2196432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D59DA-7BE1-1254-0F6A-3800F4034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461962"/>
          </a:xfrm>
        </p:spPr>
        <p:txBody>
          <a:bodyPr/>
          <a:lstStyle/>
          <a:p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Esma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Redžepova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arranged by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Stevo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Teodosievski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and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Medo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Čun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1961</a:t>
            </a:r>
            <a:r>
              <a:rPr lang="en-US" sz="2000" dirty="0">
                <a:effectLst/>
              </a:rPr>
              <a:t> 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CF3DA-E623-3D99-4B40-35CC3C7BC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77900"/>
            <a:ext cx="8229600" cy="5880100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bre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babi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kerdžan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	Oh dear father what have you done?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dindžan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			 	You’ve abandoned me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Terni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bori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džav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	I won’t be a young bride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šudro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pani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anav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	I won't fetch cold water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Ači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šuži</a:t>
            </a:r>
            <a:r>
              <a:rPr lang="en-US" sz="1200" dirty="0">
                <a:effectLst/>
              </a:rPr>
              <a:t> 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						 	Beautiful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Man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ternipe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tuke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dav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	I’m not giving away my youth to you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Tri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…. 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terni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bori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džav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	I won’t be a young bride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bre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babi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kerdžan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		Oh father, what have you done?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man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tikni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dindžan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You abandoned me when I was small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man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terni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dindžan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You abandoned me when I was young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Terni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bori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džav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	I won’t be a young bride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čororen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arakav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I won’t find myself poor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15 Abre Babi Sokerdžan.m4a">
            <a:hlinkClick r:id="" action="ppaction://media"/>
            <a:extLst>
              <a:ext uri="{FF2B5EF4-FFF2-40B4-BE49-F238E27FC236}">
                <a16:creationId xmlns:a16="http://schemas.microsoft.com/office/drawing/2014/main" id="{89C285E3-4A59-DC5B-67AB-A91A2DF18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66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7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2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2405E-70A9-5C23-B103-E244C51A5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in a red dress&#10;&#10;Description automatically generated with medium confidence">
            <a:extLst>
              <a:ext uri="{FF2B5EF4-FFF2-40B4-BE49-F238E27FC236}">
                <a16:creationId xmlns:a16="http://schemas.microsoft.com/office/drawing/2014/main" id="{65E2FAE8-E561-47A8-1F6D-8FF92279D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3205" y="1417638"/>
            <a:ext cx="6717589" cy="4708525"/>
          </a:xfrm>
        </p:spPr>
      </p:pic>
    </p:spTree>
    <p:extLst>
      <p:ext uri="{BB962C8B-B14F-4D97-AF65-F5344CB8AC3E}">
        <p14:creationId xmlns:p14="http://schemas.microsoft.com/office/powerpoint/2010/main" val="3632452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3C7B9-33CB-E695-00F7-80DD4ED11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Esma’s</a:t>
            </a:r>
            <a:r>
              <a:rPr lang="en-US" dirty="0"/>
              <a:t> vandalized home </a:t>
            </a:r>
          </a:p>
        </p:txBody>
      </p:sp>
      <p:pic>
        <p:nvPicPr>
          <p:cNvPr id="8" name="Content Placeholder 7" descr="A picture containing wall, indoor, bathroom, floor&#10;&#10;Description automatically generated">
            <a:extLst>
              <a:ext uri="{FF2B5EF4-FFF2-40B4-BE49-F238E27FC236}">
                <a16:creationId xmlns:a16="http://schemas.microsoft.com/office/drawing/2014/main" id="{91744A16-E68A-EBF1-91CB-47D091B62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412" y="1569492"/>
            <a:ext cx="7301552" cy="5288507"/>
          </a:xfrm>
        </p:spPr>
      </p:pic>
    </p:spTree>
    <p:extLst>
      <p:ext uri="{BB962C8B-B14F-4D97-AF65-F5344CB8AC3E}">
        <p14:creationId xmlns:p14="http://schemas.microsoft.com/office/powerpoint/2010/main" val="836000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Dance etiquette</a:t>
            </a:r>
          </a:p>
        </p:txBody>
      </p:sp>
      <p:pic>
        <p:nvPicPr>
          <p:cNvPr id="4" name="Content Placeholder 3" descr="Kani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3584" r="-635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1619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F2A71-06E0-25FF-43D7-861CE3CFC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700" y="990600"/>
            <a:ext cx="9004300" cy="5969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Rise of </a:t>
            </a:r>
            <a:r>
              <a:rPr lang="en-US" i="1" dirty="0" err="1">
                <a:ea typeface="+mj-ea"/>
                <a:cs typeface="+mj-cs"/>
              </a:rPr>
              <a:t>Chalga</a:t>
            </a:r>
            <a:r>
              <a:rPr lang="en-US" dirty="0">
                <a:ea typeface="+mj-ea"/>
                <a:cs typeface="+mj-cs"/>
              </a:rPr>
              <a:t> (folk pop, BG) 1990s</a:t>
            </a:r>
            <a:br>
              <a:rPr lang="en-US" dirty="0">
                <a:ea typeface="+mj-ea"/>
                <a:cs typeface="+mj-cs"/>
              </a:rPr>
            </a:br>
            <a:r>
              <a:rPr lang="en-US" i="1" dirty="0" err="1">
                <a:ea typeface="+mj-ea"/>
                <a:cs typeface="+mj-cs"/>
              </a:rPr>
              <a:t>Turbofolk</a:t>
            </a:r>
            <a:r>
              <a:rPr lang="en-US" i="1" dirty="0">
                <a:ea typeface="+mj-ea"/>
                <a:cs typeface="+mj-cs"/>
              </a:rPr>
              <a:t> </a:t>
            </a:r>
            <a:r>
              <a:rPr lang="en-US" dirty="0">
                <a:ea typeface="+mj-ea"/>
                <a:cs typeface="+mj-cs"/>
              </a:rPr>
              <a:t>(MK, Serbia)</a:t>
            </a:r>
            <a:br>
              <a:rPr lang="en-US" dirty="0">
                <a:ea typeface="+mj-ea"/>
                <a:cs typeface="+mj-cs"/>
              </a:rPr>
            </a:br>
            <a:r>
              <a:rPr lang="en-US" i="1" dirty="0" err="1">
                <a:ea typeface="+mj-ea"/>
                <a:cs typeface="+mj-cs"/>
              </a:rPr>
              <a:t>Manele</a:t>
            </a:r>
            <a:r>
              <a:rPr lang="en-US" i="1" dirty="0">
                <a:ea typeface="+mj-ea"/>
                <a:cs typeface="+mj-cs"/>
              </a:rPr>
              <a:t> </a:t>
            </a:r>
            <a:r>
              <a:rPr lang="en-US" dirty="0">
                <a:ea typeface="+mj-ea"/>
                <a:cs typeface="+mj-cs"/>
              </a:rPr>
              <a:t>(Romania)</a:t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>Many songs in </a:t>
            </a:r>
            <a:r>
              <a:rPr lang="en-US" i="1" dirty="0" err="1">
                <a:ea typeface="+mj-ea"/>
                <a:cs typeface="+mj-cs"/>
              </a:rPr>
              <a:t>kyuchek</a:t>
            </a:r>
            <a:r>
              <a:rPr lang="en-US" dirty="0">
                <a:ea typeface="+mj-ea"/>
                <a:cs typeface="+mj-cs"/>
              </a:rPr>
              <a:t> rhythms</a:t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>But industry run by non-Roma (except RO)</a:t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>Controversy:</a:t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>Hated by elites; “ruined” folk music</a:t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>Kitsch: low class art form</a:t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>Use of synthesizers</a:t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>Crass, commercial, sexist</a:t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>pornographic, objectifies women</a:t>
            </a:r>
            <a:br>
              <a:rPr lang="en-US" dirty="0">
                <a:ea typeface="+mj-ea"/>
                <a:cs typeface="+mj-cs"/>
              </a:rPr>
            </a:br>
            <a:br>
              <a:rPr lang="en-US" dirty="0">
                <a:ea typeface="+mj-ea"/>
                <a:cs typeface="+mj-cs"/>
              </a:rPr>
            </a:br>
            <a:endParaRPr lang="en-US" dirty="0">
              <a:ea typeface="+mj-ea"/>
              <a:cs typeface="+mj-cs"/>
            </a:endParaRPr>
          </a:p>
        </p:txBody>
      </p:sp>
      <p:sp>
        <p:nvSpPr>
          <p:cNvPr id="13315" name="Subtitle 2">
            <a:extLst>
              <a:ext uri="{FF2B5EF4-FFF2-40B4-BE49-F238E27FC236}">
                <a16:creationId xmlns:a16="http://schemas.microsoft.com/office/drawing/2014/main" id="{8F894AFB-CCA9-1E62-2333-5A7EA3D84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410200"/>
            <a:ext cx="6400800" cy="1079500"/>
          </a:xfrm>
        </p:spPr>
        <p:txBody>
          <a:bodyPr/>
          <a:lstStyle/>
          <a:p>
            <a:pPr eaLnBrk="1" hangingPunct="1"/>
            <a:endParaRPr lang="en-US" altLang="en-US" sz="40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0328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93E04BDA-EEDE-7D19-3CB7-83A41F915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ea typeface="ＭＳ Ｐゴシック" panose="020B0600070205080204" pitchFamily="34" charset="-128"/>
              </a:rPr>
              <a:t>Kamelia</a:t>
            </a:r>
          </a:p>
        </p:txBody>
      </p:sp>
      <p:pic>
        <p:nvPicPr>
          <p:cNvPr id="16387" name="Content Placeholder 3" descr="kamelia.jpg">
            <a:extLst>
              <a:ext uri="{FF2B5EF4-FFF2-40B4-BE49-F238E27FC236}">
                <a16:creationId xmlns:a16="http://schemas.microsoft.com/office/drawing/2014/main" id="{A8F09CBE-3E1B-EAAB-E69C-020BB5336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171" r="-971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3778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EFC7FB9D-ECEB-96D3-8ABB-2903292AC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ea typeface="ＭＳ Ｐゴシック" panose="020B0600070205080204" pitchFamily="34" charset="-128"/>
              </a:rPr>
              <a:t>Gergana</a:t>
            </a:r>
          </a:p>
        </p:txBody>
      </p:sp>
      <p:pic>
        <p:nvPicPr>
          <p:cNvPr id="17411" name="Content Placeholder 3" descr="chalga 5.jpg">
            <a:extLst>
              <a:ext uri="{FF2B5EF4-FFF2-40B4-BE49-F238E27FC236}">
                <a16:creationId xmlns:a16="http://schemas.microsoft.com/office/drawing/2014/main" id="{6ED66F80-C3C3-05E6-E8BF-053EC5EC4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448" r="-764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9213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20D949E4-585E-F564-96E6-169A4FAF0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ea typeface="ＭＳ Ｐゴシック" panose="020B0600070205080204" pitchFamily="34" charset="-128"/>
              </a:rPr>
              <a:t>Desislava</a:t>
            </a:r>
          </a:p>
        </p:txBody>
      </p:sp>
      <p:pic>
        <p:nvPicPr>
          <p:cNvPr id="18435" name="Content Placeholder 3" descr="desislava.jpg">
            <a:extLst>
              <a:ext uri="{FF2B5EF4-FFF2-40B4-BE49-F238E27FC236}">
                <a16:creationId xmlns:a16="http://schemas.microsoft.com/office/drawing/2014/main" id="{39948016-47E6-A888-C75B-DB0824F4A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61" r="-759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6873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45994462-B008-6629-3038-2ACAD432E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6587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New Folk, chalga fan magazine</a:t>
            </a:r>
          </a:p>
        </p:txBody>
      </p:sp>
      <p:pic>
        <p:nvPicPr>
          <p:cNvPr id="14339" name="Content Placeholder 3" descr="Kameliacover.jpg">
            <a:extLst>
              <a:ext uri="{FF2B5EF4-FFF2-40B4-BE49-F238E27FC236}">
                <a16:creationId xmlns:a16="http://schemas.microsoft.com/office/drawing/2014/main" id="{8D9A4596-B54A-B76A-6042-C74896E68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085" r="-78085"/>
          <a:stretch>
            <a:fillRect/>
          </a:stretch>
        </p:blipFill>
        <p:spPr>
          <a:xfrm>
            <a:off x="14288" y="1104900"/>
            <a:ext cx="8229600" cy="5494338"/>
          </a:xfrm>
        </p:spPr>
      </p:pic>
    </p:spTree>
    <p:extLst>
      <p:ext uri="{BB962C8B-B14F-4D97-AF65-F5344CB8AC3E}">
        <p14:creationId xmlns:p14="http://schemas.microsoft.com/office/powerpoint/2010/main" val="2199610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B5A53538-91C1-2DBD-E731-B3B514B1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2962"/>
          </a:xfrm>
        </p:spPr>
        <p:txBody>
          <a:bodyPr/>
          <a:lstStyle/>
          <a:p>
            <a:pPr eaLnBrk="1" hangingPunct="1"/>
            <a:r>
              <a:rPr lang="en-US" altLang="en-US" sz="3200">
                <a:ea typeface="ＭＳ Ｐゴシック" panose="020B0600070205080204" pitchFamily="34" charset="-128"/>
              </a:rPr>
              <a:t>Nov Folk (Payner fan magazine)</a:t>
            </a:r>
          </a:p>
        </p:txBody>
      </p:sp>
      <p:pic>
        <p:nvPicPr>
          <p:cNvPr id="22531" name="Content Placeholder 3" descr="chalga 3stars.jpg">
            <a:extLst>
              <a:ext uri="{FF2B5EF4-FFF2-40B4-BE49-F238E27FC236}">
                <a16:creationId xmlns:a16="http://schemas.microsoft.com/office/drawing/2014/main" id="{6ED35C97-1E7D-313A-BA70-510D8A5C3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992" r="-77992"/>
          <a:stretch>
            <a:fillRect/>
          </a:stretch>
        </p:blipFill>
        <p:spPr>
          <a:xfrm>
            <a:off x="238125" y="1117600"/>
            <a:ext cx="8229600" cy="5008563"/>
          </a:xfrm>
        </p:spPr>
      </p:pic>
    </p:spTree>
    <p:extLst>
      <p:ext uri="{BB962C8B-B14F-4D97-AF65-F5344CB8AC3E}">
        <p14:creationId xmlns:p14="http://schemas.microsoft.com/office/powerpoint/2010/main" val="2305901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618C8AD2-A360-A48D-0B93-F9B20217C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459" name="Content Placeholder 3" descr="Maria.jpeg">
            <a:extLst>
              <a:ext uri="{FF2B5EF4-FFF2-40B4-BE49-F238E27FC236}">
                <a16:creationId xmlns:a16="http://schemas.microsoft.com/office/drawing/2014/main" id="{BDB5D486-3D81-A63C-FBF1-E714C3B1D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457200" y="814388"/>
            <a:ext cx="8229600" cy="5311775"/>
          </a:xfrm>
        </p:spPr>
      </p:pic>
    </p:spTree>
    <p:extLst>
      <p:ext uri="{BB962C8B-B14F-4D97-AF65-F5344CB8AC3E}">
        <p14:creationId xmlns:p14="http://schemas.microsoft.com/office/powerpoint/2010/main" val="3339817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F072BEC1-F52B-C3DB-50B5-69802A777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Payner Planeta Club, Dimitrovgrad</a:t>
            </a:r>
          </a:p>
        </p:txBody>
      </p:sp>
      <p:pic>
        <p:nvPicPr>
          <p:cNvPr id="20483" name="Content Placeholder 3" descr="Planetaclub.jpeg">
            <a:extLst>
              <a:ext uri="{FF2B5EF4-FFF2-40B4-BE49-F238E27FC236}">
                <a16:creationId xmlns:a16="http://schemas.microsoft.com/office/drawing/2014/main" id="{801BB35A-C27F-6409-CDBA-DE3BC71FF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10" r="-105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5645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9260051D-CD0D-CC39-C383-641B7751E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Fairy Tale Hotel (Payner)</a:t>
            </a:r>
          </a:p>
        </p:txBody>
      </p:sp>
      <p:pic>
        <p:nvPicPr>
          <p:cNvPr id="21507" name="Content Placeholder 3" descr="Hotel.jpeg">
            <a:extLst>
              <a:ext uri="{FF2B5EF4-FFF2-40B4-BE49-F238E27FC236}">
                <a16:creationId xmlns:a16="http://schemas.microsoft.com/office/drawing/2014/main" id="{F452EBD8-660D-95E6-CFE0-8AF4E6D22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13" b="-49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968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0B0451CC-FAC2-700F-198D-67DFEFA3C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5603" name="Content Placeholder 3" descr="Balkanika awards2010.jpeg">
            <a:extLst>
              <a:ext uri="{FF2B5EF4-FFF2-40B4-BE49-F238E27FC236}">
                <a16:creationId xmlns:a16="http://schemas.microsoft.com/office/drawing/2014/main" id="{035E8071-41B8-602D-EAA5-39A3DDE6F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09" r="-10609"/>
          <a:stretch>
            <a:fillRect/>
          </a:stretch>
        </p:blipFill>
        <p:spPr>
          <a:xfrm>
            <a:off x="457200" y="896938"/>
            <a:ext cx="8229600" cy="5229225"/>
          </a:xfrm>
        </p:spPr>
      </p:pic>
    </p:spTree>
    <p:extLst>
      <p:ext uri="{BB962C8B-B14F-4D97-AF65-F5344CB8AC3E}">
        <p14:creationId xmlns:p14="http://schemas.microsoft.com/office/powerpoint/2010/main" val="2577930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6F93BE8B-FCD6-FA15-2117-F4EC73BAA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88" y="274638"/>
            <a:ext cx="8229600" cy="1143000"/>
          </a:xfrm>
        </p:spPr>
        <p:txBody>
          <a:bodyPr/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Romani wedding gifts, </a:t>
            </a:r>
            <a:r>
              <a:rPr lang="en-US" altLang="en-US" sz="3200" dirty="0" err="1">
                <a:ea typeface="ＭＳ Ｐゴシック" panose="020B0600070205080204" pitchFamily="34" charset="-128"/>
              </a:rPr>
              <a:t>Šutka</a:t>
            </a:r>
            <a:r>
              <a:rPr lang="en-US" altLang="en-US" sz="3200" dirty="0">
                <a:ea typeface="ＭＳ Ｐゴシック" panose="020B0600070205080204" pitchFamily="34" charset="-128"/>
              </a:rPr>
              <a:t>, Macedonia, 1990</a:t>
            </a:r>
          </a:p>
        </p:txBody>
      </p:sp>
      <p:pic>
        <p:nvPicPr>
          <p:cNvPr id="31746" name="Content Placeholder 3" descr="5.5.jpg">
            <a:extLst>
              <a:ext uri="{FF2B5EF4-FFF2-40B4-BE49-F238E27FC236}">
                <a16:creationId xmlns:a16="http://schemas.microsoft.com/office/drawing/2014/main" id="{C13AA1D7-4C89-DFFF-99FB-4FA0EC262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2" r="-13402"/>
          <a:stretch>
            <a:fillRect/>
          </a:stretch>
        </p:blipFill>
        <p:spPr>
          <a:xfrm>
            <a:off x="661988" y="1417638"/>
            <a:ext cx="8229600" cy="4708525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A8824968-ED30-8371-EACB-063DC3E55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Krum and Emanuela</a:t>
            </a:r>
          </a:p>
        </p:txBody>
      </p:sp>
      <p:pic>
        <p:nvPicPr>
          <p:cNvPr id="26627" name="Content Placeholder 3" descr="Krum Emanuela2010..jpg">
            <a:extLst>
              <a:ext uri="{FF2B5EF4-FFF2-40B4-BE49-F238E27FC236}">
                <a16:creationId xmlns:a16="http://schemas.microsoft.com/office/drawing/2014/main" id="{22F07CE2-8E79-9FED-AD4E-4B6940C4A4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09" r="-106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4388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3363EC68-F679-8E77-D25D-AACF97AB7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2771" name="Content Placeholder 3" descr="Sofi Marinova.jpg">
            <a:extLst>
              <a:ext uri="{FF2B5EF4-FFF2-40B4-BE49-F238E27FC236}">
                <a16:creationId xmlns:a16="http://schemas.microsoft.com/office/drawing/2014/main" id="{2DF65AEE-9954-6E9F-30D6-E15458393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036" r="-370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5970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E7AC9FCC-C1EC-E86B-3B73-67A69EA42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Sofia Marinova, mid 1990s</a:t>
            </a:r>
          </a:p>
        </p:txBody>
      </p:sp>
      <p:pic>
        <p:nvPicPr>
          <p:cNvPr id="33795" name="Content Placeholder 3" descr="Sofi Marinova.jpg">
            <a:extLst>
              <a:ext uri="{FF2B5EF4-FFF2-40B4-BE49-F238E27FC236}">
                <a16:creationId xmlns:a16="http://schemas.microsoft.com/office/drawing/2014/main" id="{142008F4-7E4E-4D86-71D8-9AFC5E93E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94" r="-422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4717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BB098E60-8938-5FB7-B29C-E0E1CECC1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Sofi Marinova, Super Express, Old Wounds, 1998</a:t>
            </a:r>
          </a:p>
        </p:txBody>
      </p:sp>
      <p:pic>
        <p:nvPicPr>
          <p:cNvPr id="34819" name="Content Placeholder 3" descr="Super Ekspres.jpg">
            <a:extLst>
              <a:ext uri="{FF2B5EF4-FFF2-40B4-BE49-F238E27FC236}">
                <a16:creationId xmlns:a16="http://schemas.microsoft.com/office/drawing/2014/main" id="{84D594E4-66F0-0D97-B2FF-E40EC7432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117" r="-431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9420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9E59E13E-CB0B-39E5-EBCA-E1A96BEB4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 err="1">
                <a:ea typeface="ＭＳ Ｐゴシック" panose="020B0600070205080204" pitchFamily="34" charset="-128"/>
              </a:rPr>
              <a:t>Azis</a:t>
            </a:r>
            <a:r>
              <a:rPr lang="en-US" altLang="en-US" sz="4400" dirty="0">
                <a:ea typeface="ＭＳ Ｐゴシック" panose="020B0600070205080204" pitchFamily="34" charset="-128"/>
              </a:rPr>
              <a:t> (Vasil </a:t>
            </a:r>
            <a:r>
              <a:rPr lang="en-US" altLang="en-US" sz="4400" dirty="0" err="1">
                <a:ea typeface="ＭＳ Ｐゴシック" panose="020B0600070205080204" pitchFamily="34" charset="-128"/>
              </a:rPr>
              <a:t>Troyanov</a:t>
            </a:r>
            <a:r>
              <a:rPr lang="en-US" altLang="en-US" sz="4400" dirty="0">
                <a:ea typeface="ＭＳ Ｐゴシック" panose="020B0600070205080204" pitchFamily="34" charset="-128"/>
              </a:rPr>
              <a:t>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0963" name="Content Placeholder 3" descr="azisDVDcover.jpg">
            <a:extLst>
              <a:ext uri="{FF2B5EF4-FFF2-40B4-BE49-F238E27FC236}">
                <a16:creationId xmlns:a16="http://schemas.microsoft.com/office/drawing/2014/main" id="{A71BA9CB-8874-06EA-D6F8-03E55C6B9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352" r="-753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1645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D4756255-DC1C-636A-5A66-B14475FC8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1987" name="Content Placeholder 3" descr="aziscross.jpg">
            <a:extLst>
              <a:ext uri="{FF2B5EF4-FFF2-40B4-BE49-F238E27FC236}">
                <a16:creationId xmlns:a16="http://schemas.microsoft.com/office/drawing/2014/main" id="{C261A551-65CF-4549-5A32-31B862071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873" r="-428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86871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59AC7842-8B6B-674F-CA25-0C8627BD1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3011" name="Content Placeholder 3" descr="azissuit.jpg">
            <a:extLst>
              <a:ext uri="{FF2B5EF4-FFF2-40B4-BE49-F238E27FC236}">
                <a16:creationId xmlns:a16="http://schemas.microsoft.com/office/drawing/2014/main" id="{136FF527-533F-B9BD-EA86-24BD78370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036" r="-780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1558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504D7234-1E7A-7C93-7CC0-992D9DC65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5" name="Content Placeholder 3" descr="azis diva.jpg">
            <a:extLst>
              <a:ext uri="{FF2B5EF4-FFF2-40B4-BE49-F238E27FC236}">
                <a16:creationId xmlns:a16="http://schemas.microsoft.com/office/drawing/2014/main" id="{C50E03CE-FD32-89F8-4C5C-BB43CA3B2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47" r="-401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16835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D6B550E8-1B53-3E84-C149-235F75D2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 err="1">
                <a:ea typeface="ＭＳ Ｐゴシック" panose="020B0600070205080204" pitchFamily="34" charset="-128"/>
              </a:rPr>
              <a:t>Azis</a:t>
            </a:r>
            <a:r>
              <a:rPr lang="en-US" altLang="en-US" sz="2800" dirty="0">
                <a:ea typeface="ＭＳ Ｐゴシック" panose="020B0600070205080204" pitchFamily="34" charset="-128"/>
              </a:rPr>
              <a:t> (Vasil </a:t>
            </a:r>
            <a:r>
              <a:rPr lang="en-US" altLang="en-US" sz="2800" dirty="0" err="1">
                <a:ea typeface="ＭＳ Ｐゴシック" panose="020B0600070205080204" pitchFamily="34" charset="-128"/>
              </a:rPr>
              <a:t>Troyanov</a:t>
            </a:r>
            <a:r>
              <a:rPr lang="en-US" altLang="en-US" sz="2800" dirty="0">
                <a:ea typeface="ＭＳ Ｐゴシック" panose="020B0600070205080204" pitchFamily="34" charset="-128"/>
              </a:rPr>
              <a:t>) “The King”</a:t>
            </a:r>
          </a:p>
        </p:txBody>
      </p:sp>
      <p:pic>
        <p:nvPicPr>
          <p:cNvPr id="45059" name="Content Placeholder 3" descr="aziskralyat.jpg">
            <a:extLst>
              <a:ext uri="{FF2B5EF4-FFF2-40B4-BE49-F238E27FC236}">
                <a16:creationId xmlns:a16="http://schemas.microsoft.com/office/drawing/2014/main" id="{6A721958-F57A-6875-8467-596F5AB5B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80" r="-221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67748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7590B402-3477-BAD2-E213-2307F1E1F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6083" name="Content Placeholder 3" descr="azispink2005.jpg">
            <a:extLst>
              <a:ext uri="{FF2B5EF4-FFF2-40B4-BE49-F238E27FC236}">
                <a16:creationId xmlns:a16="http://schemas.microsoft.com/office/drawing/2014/main" id="{A0A78BF2-B3A9-1BF4-A060-3C51615AA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30" b="-5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3703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44E935A3-5B3E-0D03-63A2-AF1CDC2CD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Romani bride, Šutka, Macedonia</a:t>
            </a:r>
          </a:p>
        </p:txBody>
      </p:sp>
      <p:pic>
        <p:nvPicPr>
          <p:cNvPr id="35842" name="Content Placeholder 3" descr="high_res18.jpg">
            <a:extLst>
              <a:ext uri="{FF2B5EF4-FFF2-40B4-BE49-F238E27FC236}">
                <a16:creationId xmlns:a16="http://schemas.microsoft.com/office/drawing/2014/main" id="{F512AF93-7BD3-3F1B-F971-590557D6F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178" r="-92178"/>
          <a:stretch>
            <a:fillRect/>
          </a:stretch>
        </p:blipFill>
        <p:spPr/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62885213-3F58-3633-3BC7-563204539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7107" name="Content Placeholder 3" descr="azis dueti.jpg">
            <a:extLst>
              <a:ext uri="{FF2B5EF4-FFF2-40B4-BE49-F238E27FC236}">
                <a16:creationId xmlns:a16="http://schemas.microsoft.com/office/drawing/2014/main" id="{D99CE915-9B41-3A8C-1922-A031D5742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01" b="-59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4756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2071F8E9-6BDC-EBD5-D8D3-D04D227E0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8131" name="Content Placeholder 3" descr="azis2005CD.jpg">
            <a:extLst>
              <a:ext uri="{FF2B5EF4-FFF2-40B4-BE49-F238E27FC236}">
                <a16:creationId xmlns:a16="http://schemas.microsoft.com/office/drawing/2014/main" id="{2D488866-90A0-D7C3-86BF-6D86A4338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30" b="-5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07907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0219CF35-3A2E-81FB-9C03-92F652206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Azis, Naked</a:t>
            </a:r>
          </a:p>
        </p:txBody>
      </p:sp>
      <p:pic>
        <p:nvPicPr>
          <p:cNvPr id="49155" name="Content Placeholder 3" descr="azisnagolo.jpg">
            <a:extLst>
              <a:ext uri="{FF2B5EF4-FFF2-40B4-BE49-F238E27FC236}">
                <a16:creationId xmlns:a16="http://schemas.microsoft.com/office/drawing/2014/main" id="{230E8DA9-2A5F-D907-F037-40F3386C2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982" b="-12982"/>
          <a:stretch>
            <a:fillRect/>
          </a:stretch>
        </p:blipFill>
        <p:spPr>
          <a:xfrm>
            <a:off x="457200" y="1417638"/>
            <a:ext cx="8229600" cy="4525962"/>
          </a:xfrm>
        </p:spPr>
      </p:pic>
    </p:spTree>
    <p:extLst>
      <p:ext uri="{BB962C8B-B14F-4D97-AF65-F5344CB8AC3E}">
        <p14:creationId xmlns:p14="http://schemas.microsoft.com/office/powerpoint/2010/main" val="881016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A35963BF-D2F3-6F4C-8437-3686FA9A4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0179" name="Content Placeholder 3" descr="azisnovfolkwhite.jpg">
            <a:extLst>
              <a:ext uri="{FF2B5EF4-FFF2-40B4-BE49-F238E27FC236}">
                <a16:creationId xmlns:a16="http://schemas.microsoft.com/office/drawing/2014/main" id="{9CF7C2A0-BA76-B40B-9C38-32CC9834C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797" r="-1227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3902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6BD67-C22E-7E47-84A9-707E194DD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898340" cy="1692322"/>
          </a:xfrm>
        </p:spPr>
        <p:txBody>
          <a:bodyPr>
            <a:normAutofit/>
          </a:bodyPr>
          <a:lstStyle/>
          <a:p>
            <a:r>
              <a:rPr lang="en-US" sz="3200" dirty="0" err="1"/>
              <a:t>Azis</a:t>
            </a:r>
            <a:r>
              <a:rPr lang="en-US" sz="3200" dirty="0"/>
              <a:t> 2018: </a:t>
            </a:r>
            <a:r>
              <a:rPr lang="en-US" sz="3200" i="1" dirty="0" err="1"/>
              <a:t>Pozna</a:t>
            </a:r>
            <a:r>
              <a:rPr lang="en-US" sz="3200" i="1" dirty="0"/>
              <a:t> li me</a:t>
            </a:r>
            <a:r>
              <a:rPr lang="en-US" sz="3200" dirty="0"/>
              <a:t>? Did you recognize me?</a:t>
            </a:r>
            <a:br>
              <a:rPr lang="en-US" sz="3200" dirty="0"/>
            </a:br>
            <a:r>
              <a:rPr lang="en-US" sz="3200" dirty="0"/>
              <a:t>https://</a:t>
            </a:r>
            <a:r>
              <a:rPr lang="en-US" sz="3200" dirty="0" err="1"/>
              <a:t>www.youtube.com</a:t>
            </a:r>
            <a:r>
              <a:rPr lang="en-US" sz="3200" dirty="0"/>
              <a:t>/</a:t>
            </a:r>
            <a:r>
              <a:rPr lang="en-US" sz="3200" dirty="0" err="1"/>
              <a:t>watch?v</a:t>
            </a:r>
            <a:r>
              <a:rPr lang="en-US" sz="3200" dirty="0"/>
              <a:t>=Smdc5GcCM-As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B53E27-9613-D641-AE68-CB50042DE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1920479"/>
            <a:ext cx="6172200" cy="3764442"/>
          </a:xfrm>
        </p:spPr>
      </p:pic>
    </p:spTree>
    <p:extLst>
      <p:ext uri="{BB962C8B-B14F-4D97-AF65-F5344CB8AC3E}">
        <p14:creationId xmlns:p14="http://schemas.microsoft.com/office/powerpoint/2010/main" val="884125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99F34-D470-8B43-B824-B9AE3E552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B8AC7E-43C9-DB46-B1B3-791B9155B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1287018"/>
            <a:ext cx="6172200" cy="4116959"/>
          </a:xfrm>
        </p:spPr>
      </p:pic>
    </p:spTree>
    <p:extLst>
      <p:ext uri="{BB962C8B-B14F-4D97-AF65-F5344CB8AC3E}">
        <p14:creationId xmlns:p14="http://schemas.microsoft.com/office/powerpoint/2010/main" val="23597037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2BAD3-8CB2-5545-814B-4AF323777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387602"/>
            <a:ext cx="6172200" cy="53287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B96A70-6194-F64C-8B7E-6C6C0505E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1387602"/>
            <a:ext cx="6172200" cy="3611880"/>
          </a:xfrm>
        </p:spPr>
      </p:pic>
    </p:spTree>
    <p:extLst>
      <p:ext uri="{BB962C8B-B14F-4D97-AF65-F5344CB8AC3E}">
        <p14:creationId xmlns:p14="http://schemas.microsoft.com/office/powerpoint/2010/main" val="11136102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704DF-D04E-6E46-9AA9-621591781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167" y="600501"/>
            <a:ext cx="6614360" cy="1113999"/>
          </a:xfrm>
        </p:spPr>
        <p:txBody>
          <a:bodyPr>
            <a:normAutofit fontScale="90000"/>
          </a:bodyPr>
          <a:lstStyle/>
          <a:p>
            <a:r>
              <a:rPr lang="en-US" dirty="0"/>
              <a:t> Famous film/stage actress </a:t>
            </a:r>
            <a:br>
              <a:rPr lang="en-US" dirty="0"/>
            </a:br>
            <a:r>
              <a:rPr lang="en-US" dirty="0" err="1"/>
              <a:t>Tsvetana</a:t>
            </a:r>
            <a:r>
              <a:rPr lang="en-US" dirty="0"/>
              <a:t> </a:t>
            </a:r>
            <a:r>
              <a:rPr lang="en-US" dirty="0" err="1"/>
              <a:t>Maneva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EBA7FB-A89A-044F-B696-E1EB8D04F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2003258"/>
            <a:ext cx="6172200" cy="3465095"/>
          </a:xfrm>
        </p:spPr>
      </p:pic>
    </p:spTree>
    <p:extLst>
      <p:ext uri="{BB962C8B-B14F-4D97-AF65-F5344CB8AC3E}">
        <p14:creationId xmlns:p14="http://schemas.microsoft.com/office/powerpoint/2010/main" val="29309366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55BBF58-C522-F959-70FE-90982B033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7" y="300250"/>
            <a:ext cx="3008313" cy="3041769"/>
          </a:xfrm>
        </p:spPr>
        <p:txBody>
          <a:bodyPr/>
          <a:lstStyle/>
          <a:p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400" dirty="0"/>
              <a:t>Balkan homophobia, </a:t>
            </a:r>
            <a:br>
              <a:rPr lang="en-US" sz="2400" dirty="0"/>
            </a:br>
            <a:r>
              <a:rPr lang="en-US" sz="2400" dirty="0"/>
              <a:t>yet </a:t>
            </a:r>
            <a:br>
              <a:rPr lang="en-US" sz="2400" dirty="0"/>
            </a:br>
            <a:r>
              <a:rPr lang="en-US" sz="2400" dirty="0"/>
              <a:t>traditional </a:t>
            </a:r>
            <a:br>
              <a:rPr lang="en-US" sz="2400" dirty="0"/>
            </a:br>
            <a:r>
              <a:rPr lang="en-US" sz="2400" dirty="0"/>
              <a:t>“Sworn virgins” </a:t>
            </a:r>
            <a:br>
              <a:rPr lang="en-US" sz="2400" dirty="0"/>
            </a:br>
            <a:r>
              <a:rPr lang="en-US" sz="2400" dirty="0"/>
              <a:t>Albania, Kosovo, Montenegro, MK,</a:t>
            </a:r>
            <a:br>
              <a:rPr lang="en-US" sz="2400" dirty="0"/>
            </a:br>
            <a:r>
              <a:rPr lang="en-US" sz="2400" dirty="0"/>
              <a:t>BG? </a:t>
            </a:r>
            <a:br>
              <a:rPr lang="en-US" sz="2400" dirty="0"/>
            </a:br>
            <a:r>
              <a:rPr lang="en-US" sz="2400" dirty="0"/>
              <a:t>(non-Roma)</a:t>
            </a:r>
          </a:p>
        </p:txBody>
      </p:sp>
      <p:pic>
        <p:nvPicPr>
          <p:cNvPr id="10" name="Content Placeholder 9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5D43F4C9-D518-6B42-285D-0F237BAE5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2138" y="501650"/>
            <a:ext cx="3540125" cy="58547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D8CB5D-2D54-962E-F18A-9C4EC357E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0537" y="3841846"/>
            <a:ext cx="2514600" cy="3205542"/>
          </a:xfrm>
        </p:spPr>
        <p:txBody>
          <a:bodyPr/>
          <a:lstStyle/>
          <a:p>
            <a:br>
              <a:rPr lang="en-US" sz="1400" dirty="0"/>
            </a:br>
            <a:r>
              <a:rPr lang="en-US" sz="1600" dirty="0"/>
              <a:t>https://</a:t>
            </a:r>
            <a:r>
              <a:rPr lang="en-US" sz="1600" dirty="0" err="1"/>
              <a:t>slate.com</a:t>
            </a:r>
            <a:r>
              <a:rPr lang="en-US" sz="1600" dirty="0"/>
              <a:t>/culture/2012/12/jill-peters-documenting-sworn-virgins-women-who-live-as-men-in-albania-photos.html</a:t>
            </a:r>
            <a:br>
              <a:rPr lang="en-US" sz="1600" dirty="0"/>
            </a:br>
            <a:br>
              <a:rPr lang="en-US" sz="1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5375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02E46-26FB-A10B-D7D5-988856D2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7338"/>
            <a:ext cx="8966200" cy="881062"/>
          </a:xfrm>
        </p:spPr>
        <p:txBody>
          <a:bodyPr/>
          <a:lstStyle/>
          <a:p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B4D70-CAA3-9E76-3478-0E01B84AB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87338"/>
            <a:ext cx="8229600" cy="6570662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LGBTQ Activism: First </a:t>
            </a:r>
            <a:r>
              <a:rPr lang="en-US" dirty="0"/>
              <a:t>Pride Parades:</a:t>
            </a:r>
          </a:p>
          <a:p>
            <a:r>
              <a:rPr lang="en-US" dirty="0"/>
              <a:t>Slovenia and Serbia 2002</a:t>
            </a:r>
          </a:p>
          <a:p>
            <a:r>
              <a:rPr lang="en-US" dirty="0"/>
              <a:t>Romania and Greece 2005</a:t>
            </a:r>
          </a:p>
          <a:p>
            <a:r>
              <a:rPr lang="en-US" dirty="0"/>
              <a:t>Bulgaria 2008</a:t>
            </a:r>
          </a:p>
          <a:p>
            <a:r>
              <a:rPr lang="en-US" dirty="0"/>
              <a:t>Albanian 2012</a:t>
            </a:r>
          </a:p>
          <a:p>
            <a:r>
              <a:rPr lang="en-US" dirty="0"/>
              <a:t>Montenegro 2013</a:t>
            </a:r>
          </a:p>
          <a:p>
            <a:r>
              <a:rPr lang="en-US" dirty="0"/>
              <a:t>Kosovo 2017</a:t>
            </a:r>
          </a:p>
          <a:p>
            <a:r>
              <a:rPr lang="en-US" dirty="0"/>
              <a:t>Macedonia 2019 </a:t>
            </a:r>
          </a:p>
          <a:p>
            <a:r>
              <a:rPr lang="en-US" dirty="0"/>
              <a:t>Bosnia 2020</a:t>
            </a:r>
          </a:p>
          <a:p>
            <a:r>
              <a:rPr lang="en-US" dirty="0"/>
              <a:t>2022: Serbia and Turkey banned parades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822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DB816421-86D8-A24D-98FC-4549EC437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5362"/>
          </a:xfrm>
        </p:spPr>
        <p:txBody>
          <a:bodyPr/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Macedonian Romani wedding, New York, 1996</a:t>
            </a:r>
            <a:br>
              <a:rPr lang="en-US" altLang="en-US" sz="2400" dirty="0">
                <a:ea typeface="ＭＳ Ｐゴシック" panose="020B0600070205080204" pitchFamily="34" charset="-128"/>
              </a:rPr>
            </a:br>
            <a:r>
              <a:rPr lang="en-US" sz="2400" dirty="0"/>
              <a:t>Order of the dance line expresses kinship ties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pic>
        <p:nvPicPr>
          <p:cNvPr id="40962" name="Content Placeholder 3" descr="5.21.jpg">
            <a:extLst>
              <a:ext uri="{FF2B5EF4-FFF2-40B4-BE49-F238E27FC236}">
                <a16:creationId xmlns:a16="http://schemas.microsoft.com/office/drawing/2014/main" id="{6A89A49F-C102-9C91-BDCF-6D0B3600F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54" r="-6654"/>
          <a:stretch>
            <a:fillRect/>
          </a:stretch>
        </p:blipFill>
        <p:spPr>
          <a:xfrm>
            <a:off x="457200" y="1417638"/>
            <a:ext cx="8229600" cy="491172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Blood-stained sheet in Macedonia, 1990</a:t>
            </a:r>
          </a:p>
        </p:txBody>
      </p:sp>
      <p:pic>
        <p:nvPicPr>
          <p:cNvPr id="4" name="Content Placeholder 3" descr="Shee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903" r="-29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4456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Virginity? </a:t>
            </a:r>
            <a:r>
              <a:rPr lang="en-US" sz="3200" i="1" dirty="0"/>
              <a:t>Blaga Rakija </a:t>
            </a:r>
            <a:r>
              <a:rPr lang="en-US" sz="3200" dirty="0"/>
              <a:t>(sweet brandy)</a:t>
            </a:r>
          </a:p>
        </p:txBody>
      </p:sp>
      <p:pic>
        <p:nvPicPr>
          <p:cNvPr id="4" name="Content Placeholder 3" descr="Untitled-3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6819" r="-968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844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5256E-3BA4-CD52-D490-238A28017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1600" y="274638"/>
            <a:ext cx="9245600" cy="1038224"/>
          </a:xfrm>
        </p:spPr>
        <p:txBody>
          <a:bodyPr/>
          <a:lstStyle/>
          <a:p>
            <a:r>
              <a:rPr lang="en-US" sz="3200" dirty="0"/>
              <a:t>Wedding, 2018, Beograd</a:t>
            </a:r>
            <a:r>
              <a:rPr lang="en-US" sz="3200"/>
              <a:t>, Serbia, 3-part video</a:t>
            </a:r>
            <a:br>
              <a:rPr lang="en-US" sz="3200" dirty="0"/>
            </a:br>
            <a:r>
              <a:rPr lang="en-US" sz="3200" dirty="0"/>
              <a:t>https://</a:t>
            </a:r>
            <a:r>
              <a:rPr lang="en-US" sz="3200" dirty="0" err="1"/>
              <a:t>www.youtube.com</a:t>
            </a:r>
            <a:r>
              <a:rPr lang="en-US" sz="3200" dirty="0"/>
              <a:t>/</a:t>
            </a:r>
            <a:r>
              <a:rPr lang="en-US" sz="3200" dirty="0" err="1"/>
              <a:t>watch?v</a:t>
            </a:r>
            <a:r>
              <a:rPr lang="en-US" sz="3200" dirty="0"/>
              <a:t>=5z8Je_YVGhc</a:t>
            </a:r>
          </a:p>
        </p:txBody>
      </p:sp>
      <p:pic>
        <p:nvPicPr>
          <p:cNvPr id="5" name="Content Placeholder 4" descr="A picture containing person, indoor, stuffed&#10;&#10;Description automatically generated">
            <a:extLst>
              <a:ext uri="{FF2B5EF4-FFF2-40B4-BE49-F238E27FC236}">
                <a16:creationId xmlns:a16="http://schemas.microsoft.com/office/drawing/2014/main" id="{D1393477-FFEC-2A27-4C05-886F67CF7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500" y="1312862"/>
            <a:ext cx="6645923" cy="5270500"/>
          </a:xfrm>
        </p:spPr>
      </p:pic>
    </p:spTree>
    <p:extLst>
      <p:ext uri="{BB962C8B-B14F-4D97-AF65-F5344CB8AC3E}">
        <p14:creationId xmlns:p14="http://schemas.microsoft.com/office/powerpoint/2010/main" val="2983040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Marriages: choices and arrangements </a:t>
            </a:r>
            <a:br>
              <a:rPr lang="en-US" sz="3200" dirty="0"/>
            </a:br>
            <a:r>
              <a:rPr lang="en-US" sz="3200" dirty="0"/>
              <a:t>Sal and Leyla </a:t>
            </a:r>
            <a:r>
              <a:rPr lang="en-US" sz="3200" dirty="0" err="1"/>
              <a:t>Mamudoski</a:t>
            </a:r>
            <a:r>
              <a:rPr lang="en-US" sz="3200" dirty="0"/>
              <a:t>, 2011</a:t>
            </a:r>
          </a:p>
        </p:txBody>
      </p:sp>
      <p:pic>
        <p:nvPicPr>
          <p:cNvPr id="4" name="Content Placeholder 3" descr="Leyla:SalKana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4783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17783</TotalTime>
  <Words>607</Words>
  <Application>Microsoft Macintosh PowerPoint</Application>
  <PresentationFormat>On-screen Show (4:3)</PresentationFormat>
  <Paragraphs>70</Paragraphs>
  <Slides>49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Arial</vt:lpstr>
      <vt:lpstr>Calibri</vt:lpstr>
      <vt:lpstr>Office Theme</vt:lpstr>
      <vt:lpstr>Gender and Sexuality</vt:lpstr>
      <vt:lpstr>Dance etiquette</vt:lpstr>
      <vt:lpstr>Romani wedding gifts, Šutka, Macedonia, 1990</vt:lpstr>
      <vt:lpstr>Romani bride, Šutka, Macedonia</vt:lpstr>
      <vt:lpstr>Macedonian Romani wedding, New York, 1996 Order of the dance line expresses kinship ties</vt:lpstr>
      <vt:lpstr>Blood-stained sheet in Macedonia, 1990</vt:lpstr>
      <vt:lpstr>Virginity? Blaga Rakija (sweet brandy)</vt:lpstr>
      <vt:lpstr>Wedding, 2018, Beograd, Serbia, 3-part video https://www.youtube.com/watch?v=5z8Je_YVGhc</vt:lpstr>
      <vt:lpstr>Marriages: choices and arrangements  Sal and Leyla Mamudoski, 2011</vt:lpstr>
      <vt:lpstr>Emotional intensity of music/dance celebrations</vt:lpstr>
      <vt:lpstr>Wedding, 2011</vt:lpstr>
      <vt:lpstr>1943-2016</vt:lpstr>
      <vt:lpstr>Esma Ansambl Teodosievski</vt:lpstr>
      <vt:lpstr>PowerPoint Presentation</vt:lpstr>
      <vt:lpstr>Esma Redžepova in NY, 1997</vt:lpstr>
      <vt:lpstr>PowerPoint Presentation</vt:lpstr>
      <vt:lpstr>Esma Redžepova, arranged by Stevo Teodosievski and Medo Čun, 1961 </vt:lpstr>
      <vt:lpstr>PowerPoint Presentation</vt:lpstr>
      <vt:lpstr>Esma’s vandalized home </vt:lpstr>
      <vt:lpstr>Rise of Chalga (folk pop, BG) 1990s Turbofolk (MK, Serbia) Manele (Romania) Many songs in kyuchek rhythms But industry run by non-Roma (except RO) Controversy: Hated by elites; “ruined” folk music Kitsch: low class art form Use of synthesizers Crass, commercial, sexist pornographic, objectifies women  </vt:lpstr>
      <vt:lpstr>Kamelia</vt:lpstr>
      <vt:lpstr>Gergana</vt:lpstr>
      <vt:lpstr>Desislava</vt:lpstr>
      <vt:lpstr>New Folk, chalga fan magazine</vt:lpstr>
      <vt:lpstr>Nov Folk (Payner fan magazine)</vt:lpstr>
      <vt:lpstr>PowerPoint Presentation</vt:lpstr>
      <vt:lpstr>Payner Planeta Club, Dimitrovgrad</vt:lpstr>
      <vt:lpstr>Fairy Tale Hotel (Payner)</vt:lpstr>
      <vt:lpstr>PowerPoint Presentation</vt:lpstr>
      <vt:lpstr>Krum and Emanuela</vt:lpstr>
      <vt:lpstr>PowerPoint Presentation</vt:lpstr>
      <vt:lpstr>Sofia Marinova, mid 1990s</vt:lpstr>
      <vt:lpstr>Sofi Marinova, Super Express, Old Wounds, 1998</vt:lpstr>
      <vt:lpstr>Azis (Vasil Troyanov)</vt:lpstr>
      <vt:lpstr>PowerPoint Presentation</vt:lpstr>
      <vt:lpstr>PowerPoint Presentation</vt:lpstr>
      <vt:lpstr>PowerPoint Presentation</vt:lpstr>
      <vt:lpstr>Azis (Vasil Troyanov) “The King”</vt:lpstr>
      <vt:lpstr>PowerPoint Presentation</vt:lpstr>
      <vt:lpstr>PowerPoint Presentation</vt:lpstr>
      <vt:lpstr>PowerPoint Presentation</vt:lpstr>
      <vt:lpstr>Azis, Naked</vt:lpstr>
      <vt:lpstr>PowerPoint Presentation</vt:lpstr>
      <vt:lpstr>Azis 2018: Pozna li me? Did you recognize me? https://www.youtube.com/watch?v=Smdc5GcCM-As</vt:lpstr>
      <vt:lpstr>PowerPoint Presentation</vt:lpstr>
      <vt:lpstr>PowerPoint Presentation</vt:lpstr>
      <vt:lpstr> Famous film/stage actress  Tsvetana Maneva</vt:lpstr>
      <vt:lpstr>   Balkan homophobia,  yet  traditional  “Sworn virgins”  Albania, Kosovo, Montenegro, MK, BG?  (non-Roma)</vt:lpstr>
      <vt:lpstr>PowerPoint Presentation</vt:lpstr>
    </vt:vector>
  </TitlesOfParts>
  <Company>University of Oregon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Gypsy Music, Hybridity and Appropriation:  Balkan Dilemmas of Post-modernity</dc:title>
  <dc:creator>Carol Silverman</dc:creator>
  <cp:lastModifiedBy>Carol Silverman</cp:lastModifiedBy>
  <cp:revision>214</cp:revision>
  <dcterms:created xsi:type="dcterms:W3CDTF">2012-03-05T02:04:01Z</dcterms:created>
  <dcterms:modified xsi:type="dcterms:W3CDTF">2023-03-14T23:01:02Z</dcterms:modified>
</cp:coreProperties>
</file>