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485" r:id="rId2"/>
    <p:sldId id="482" r:id="rId3"/>
    <p:sldId id="460" r:id="rId4"/>
    <p:sldId id="429" r:id="rId5"/>
    <p:sldId id="404" r:id="rId6"/>
    <p:sldId id="408" r:id="rId7"/>
    <p:sldId id="424" r:id="rId8"/>
    <p:sldId id="407" r:id="rId9"/>
    <p:sldId id="403" r:id="rId10"/>
    <p:sldId id="456" r:id="rId11"/>
    <p:sldId id="402" r:id="rId12"/>
    <p:sldId id="462" r:id="rId13"/>
    <p:sldId id="463" r:id="rId14"/>
    <p:sldId id="425" r:id="rId15"/>
    <p:sldId id="438" r:id="rId16"/>
    <p:sldId id="355" r:id="rId17"/>
    <p:sldId id="306" r:id="rId18"/>
    <p:sldId id="305" r:id="rId19"/>
    <p:sldId id="379" r:id="rId20"/>
    <p:sldId id="385" r:id="rId21"/>
    <p:sldId id="468" r:id="rId22"/>
    <p:sldId id="478" r:id="rId23"/>
    <p:sldId id="439" r:id="rId24"/>
    <p:sldId id="465" r:id="rId25"/>
    <p:sldId id="466" r:id="rId26"/>
    <p:sldId id="307" r:id="rId27"/>
    <p:sldId id="467" r:id="rId28"/>
    <p:sldId id="261" r:id="rId29"/>
    <p:sldId id="479" r:id="rId30"/>
    <p:sldId id="314" r:id="rId31"/>
    <p:sldId id="315" r:id="rId32"/>
    <p:sldId id="316" r:id="rId33"/>
    <p:sldId id="262" r:id="rId34"/>
    <p:sldId id="286" r:id="rId35"/>
    <p:sldId id="288" r:id="rId36"/>
    <p:sldId id="282" r:id="rId37"/>
    <p:sldId id="486" r:id="rId38"/>
    <p:sldId id="293" r:id="rId39"/>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87"/>
  </p:normalViewPr>
  <p:slideViewPr>
    <p:cSldViewPr snapToGrid="0" snapToObjects="1">
      <p:cViewPr varScale="1">
        <p:scale>
          <a:sx n="100" d="100"/>
          <a:sy n="100" d="100"/>
        </p:scale>
        <p:origin x="1864"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60E43B7-B395-D473-9A40-3846B308D200}"/>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ＭＳ Ｐゴシック" charset="-128"/>
                <a:cs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660AEF4F-8B26-6FDB-31F9-376A3CE8C0B9}"/>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C40D0F17-6638-A14B-9D29-BC2862A1EE34}" type="datetime1">
              <a:rPr lang="en-US" altLang="en-US"/>
              <a:pPr/>
              <a:t>3/7/23</a:t>
            </a:fld>
            <a:endParaRPr lang="en-US" altLang="en-US"/>
          </a:p>
        </p:txBody>
      </p:sp>
      <p:sp>
        <p:nvSpPr>
          <p:cNvPr id="4" name="Slide Image Placeholder 3">
            <a:extLst>
              <a:ext uri="{FF2B5EF4-FFF2-40B4-BE49-F238E27FC236}">
                <a16:creationId xmlns:a16="http://schemas.microsoft.com/office/drawing/2014/main" id="{3E7BC1B8-2D5D-6678-710B-39568D8ED490}"/>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687F2A83-643B-7D79-D6B8-A6D308710C41}"/>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4078F6C-709B-63CA-B45A-BF6618DCA470}"/>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ea typeface="ＭＳ Ｐゴシック" charset="-128"/>
                <a:cs typeface="ＭＳ Ｐゴシック" charset="-128"/>
              </a:defRPr>
            </a:lvl1pPr>
          </a:lstStyle>
          <a:p>
            <a:pPr>
              <a:defRPr/>
            </a:pPr>
            <a:endParaRPr lang="en-US"/>
          </a:p>
        </p:txBody>
      </p:sp>
      <p:sp>
        <p:nvSpPr>
          <p:cNvPr id="7" name="Slide Number Placeholder 6">
            <a:extLst>
              <a:ext uri="{FF2B5EF4-FFF2-40B4-BE49-F238E27FC236}">
                <a16:creationId xmlns:a16="http://schemas.microsoft.com/office/drawing/2014/main" id="{A527D984-6A2C-FF56-47C1-7BB711B8DF77}"/>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6159FC69-0367-A94C-95F1-3737EDA27438}"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dirty="0">
                <a:solidFill>
                  <a:schemeClr val="tx1"/>
                </a:solidFill>
                <a:effectLst/>
                <a:latin typeface="+mn-lt"/>
                <a:ea typeface="+mn-ea"/>
                <a:cs typeface="+mn-cs"/>
              </a:rPr>
              <a:t>ICH discourse (safeguarding)  evokes the cultural object in danger-- the threat of globalization; what is ours needs to be protected.</a:t>
            </a:r>
          </a:p>
          <a:p>
            <a:r>
              <a:rPr lang="en-US" sz="1200" kern="1200" dirty="0">
                <a:solidFill>
                  <a:schemeClr val="tx1"/>
                </a:solidFill>
                <a:effectLst/>
                <a:latin typeface="+mn-lt"/>
                <a:ea typeface="+mn-ea"/>
                <a:cs typeface="+mn-cs"/>
              </a:rPr>
              <a:t>This resonates with nationalist parties and platforms that see native culture under attack-- EU as meddling, sees gender rights as foreign concept, see Muslims and Roma as foreign and dangerous terrorists. </a:t>
            </a:r>
          </a:p>
          <a:p>
            <a:r>
              <a:rPr lang="en-US" sz="1200" kern="1200" dirty="0">
                <a:solidFill>
                  <a:schemeClr val="tx1"/>
                </a:solidFill>
                <a:effectLst/>
                <a:latin typeface="+mn-lt"/>
                <a:ea typeface="+mn-ea"/>
                <a:cs typeface="+mn-cs"/>
              </a:rPr>
              <a:t> Nationalist websites images feature women and children—family values--in costume— at E Orthodox religious sites—</a:t>
            </a:r>
          </a:p>
          <a:p>
            <a:r>
              <a:rPr lang="en-US" sz="1200" kern="1200" dirty="0">
                <a:solidFill>
                  <a:schemeClr val="tx1"/>
                </a:solidFill>
                <a:effectLst/>
                <a:latin typeface="+mn-lt"/>
                <a:ea typeface="+mn-ea"/>
                <a:cs typeface="+mn-cs"/>
              </a:rPr>
              <a:t>Dangerous images of Roma, Muslims, refugees, trans people, gay people, prostitutes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Folk music is ours. But village music is too obsolete old fashioned, so turn to pop music and even wedding bands.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MV—imagining the past—neo-traditional turn—</a:t>
            </a:r>
          </a:p>
          <a:p>
            <a:r>
              <a:rPr lang="en-US" sz="1200" kern="1200" dirty="0">
                <a:solidFill>
                  <a:schemeClr val="tx1"/>
                </a:solidFill>
                <a:effectLst/>
                <a:latin typeface="+mn-lt"/>
                <a:ea typeface="+mn-ea"/>
                <a:cs typeface="+mn-cs"/>
              </a:rPr>
              <a:t>BG: authoritarian and even mainstream parties</a:t>
            </a:r>
          </a:p>
          <a:p>
            <a:r>
              <a:rPr lang="en-US" sz="1200" kern="1200" dirty="0">
                <a:solidFill>
                  <a:schemeClr val="tx1"/>
                </a:solidFill>
                <a:effectLst/>
                <a:latin typeface="+mn-lt"/>
                <a:ea typeface="+mn-ea"/>
                <a:cs typeface="+mn-cs"/>
              </a:rPr>
              <a:t>Benjamin </a:t>
            </a:r>
            <a:r>
              <a:rPr lang="en-US" sz="1200" kern="1200" dirty="0" err="1">
                <a:solidFill>
                  <a:schemeClr val="tx1"/>
                </a:solidFill>
                <a:effectLst/>
                <a:latin typeface="+mn-lt"/>
                <a:ea typeface="+mn-ea"/>
                <a:cs typeface="+mn-cs"/>
              </a:rPr>
              <a:t>Teitelbaums</a:t>
            </a:r>
            <a:r>
              <a:rPr lang="en-US" sz="1200" kern="1200" dirty="0">
                <a:solidFill>
                  <a:schemeClr val="tx1"/>
                </a:solidFill>
                <a:effectLst/>
                <a:latin typeface="+mn-lt"/>
                <a:ea typeface="+mn-ea"/>
                <a:cs typeface="+mn-cs"/>
              </a:rPr>
              <a:t>’ of Bannon by right wing.</a:t>
            </a:r>
          </a:p>
          <a:p>
            <a:r>
              <a:rPr lang="en-US" sz="1200" kern="1200" dirty="0">
                <a:solidFill>
                  <a:schemeClr val="tx1"/>
                </a:solidFill>
                <a:effectLst/>
                <a:latin typeface="+mn-lt"/>
                <a:ea typeface="+mn-ea"/>
                <a:cs typeface="+mn-cs"/>
              </a:rPr>
              <a:t>Retro- marketing—selected nostalgia</a:t>
            </a:r>
          </a:p>
          <a:p>
            <a:r>
              <a:rPr lang="en-US" sz="1200" kern="1200" dirty="0">
                <a:solidFill>
                  <a:schemeClr val="tx1"/>
                </a:solidFill>
                <a:effectLst/>
                <a:latin typeface="+mn-lt"/>
                <a:ea typeface="+mn-ea"/>
                <a:cs typeface="+mn-cs"/>
              </a:rPr>
              <a:t>We want our country back again</a:t>
            </a:r>
          </a:p>
          <a:p>
            <a:r>
              <a:rPr lang="en-US" sz="1200" kern="1200" dirty="0">
                <a:solidFill>
                  <a:schemeClr val="tx1"/>
                </a:solidFill>
                <a:effectLst/>
                <a:latin typeface="+mn-lt"/>
                <a:ea typeface="+mn-ea"/>
                <a:cs typeface="+mn-cs"/>
              </a:rPr>
              <a:t>Let’s make our country great again, patriotism tied to cultural pride</a:t>
            </a:r>
          </a:p>
          <a:p>
            <a:r>
              <a:rPr lang="en-US" sz="1200" kern="1200" dirty="0">
                <a:solidFill>
                  <a:schemeClr val="tx1"/>
                </a:solidFill>
                <a:effectLst/>
                <a:latin typeface="+mn-lt"/>
                <a:ea typeface="+mn-ea"/>
                <a:cs typeface="+mn-cs"/>
              </a:rPr>
              <a:t>Multiculturalism is over</a:t>
            </a:r>
          </a:p>
          <a:p>
            <a:r>
              <a:rPr lang="en-US" sz="1200" kern="1200" dirty="0">
                <a:solidFill>
                  <a:schemeClr val="tx1"/>
                </a:solidFill>
                <a:effectLst/>
                <a:latin typeface="+mn-lt"/>
                <a:ea typeface="+mn-ea"/>
                <a:cs typeface="+mn-cs"/>
              </a:rPr>
              <a:t>Ethnos before demos – race and ethnicity before citizenship</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64970901-1B49-0B45-9FE4-49A31FABAF53}" type="slidenum">
              <a:rPr lang="en-US" smtClean="0"/>
              <a:t>18</a:t>
            </a:fld>
            <a:endParaRPr lang="en-US"/>
          </a:p>
        </p:txBody>
      </p:sp>
    </p:spTree>
    <p:extLst>
      <p:ext uri="{BB962C8B-B14F-4D97-AF65-F5344CB8AC3E}">
        <p14:creationId xmlns:p14="http://schemas.microsoft.com/office/powerpoint/2010/main" val="2489206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59FC69-0367-A94C-95F1-3737EDA27438}" type="slidenum">
              <a:rPr lang="en-US" altLang="en-US" smtClean="0"/>
              <a:pPr/>
              <a:t>27</a:t>
            </a:fld>
            <a:endParaRPr lang="en-US" altLang="en-US"/>
          </a:p>
        </p:txBody>
      </p:sp>
    </p:spTree>
    <p:extLst>
      <p:ext uri="{BB962C8B-B14F-4D97-AF65-F5344CB8AC3E}">
        <p14:creationId xmlns:p14="http://schemas.microsoft.com/office/powerpoint/2010/main" val="1149749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613BDE41-71D9-2132-BD64-29AE40A4540A}"/>
              </a:ext>
            </a:extLst>
          </p:cNvPr>
          <p:cNvSpPr>
            <a:spLocks noGrp="1"/>
          </p:cNvSpPr>
          <p:nvPr>
            <p:ph type="dt" sz="half" idx="10"/>
          </p:nvPr>
        </p:nvSpPr>
        <p:spPr/>
        <p:txBody>
          <a:bodyPr/>
          <a:lstStyle>
            <a:lvl1pPr>
              <a:defRPr/>
            </a:lvl1pPr>
          </a:lstStyle>
          <a:p>
            <a:fld id="{CA2B3747-B3E9-2A46-B1B8-A611DD6F58D3}" type="datetime1">
              <a:rPr lang="en-US" altLang="en-US"/>
              <a:pPr/>
              <a:t>3/7/23</a:t>
            </a:fld>
            <a:endParaRPr lang="en-US" altLang="en-US"/>
          </a:p>
        </p:txBody>
      </p:sp>
      <p:sp>
        <p:nvSpPr>
          <p:cNvPr id="5" name="Footer Placeholder 4">
            <a:extLst>
              <a:ext uri="{FF2B5EF4-FFF2-40B4-BE49-F238E27FC236}">
                <a16:creationId xmlns:a16="http://schemas.microsoft.com/office/drawing/2014/main" id="{5B771E69-A6DD-74CF-B376-B44B563A705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440E80E-39F7-64ED-E92D-C8FCE26725A4}"/>
              </a:ext>
            </a:extLst>
          </p:cNvPr>
          <p:cNvSpPr>
            <a:spLocks noGrp="1"/>
          </p:cNvSpPr>
          <p:nvPr>
            <p:ph type="sldNum" sz="quarter" idx="12"/>
          </p:nvPr>
        </p:nvSpPr>
        <p:spPr/>
        <p:txBody>
          <a:bodyPr/>
          <a:lstStyle>
            <a:lvl1pPr>
              <a:defRPr/>
            </a:lvl1pPr>
          </a:lstStyle>
          <a:p>
            <a:fld id="{0B6F98D8-C787-E149-A7E7-374DA5C4FC1A}" type="slidenum">
              <a:rPr lang="en-US" altLang="en-US"/>
              <a:pPr/>
              <a:t>‹#›</a:t>
            </a:fld>
            <a:endParaRPr lang="en-US" altLang="en-US"/>
          </a:p>
        </p:txBody>
      </p:sp>
    </p:spTree>
    <p:extLst>
      <p:ext uri="{BB962C8B-B14F-4D97-AF65-F5344CB8AC3E}">
        <p14:creationId xmlns:p14="http://schemas.microsoft.com/office/powerpoint/2010/main" val="1404269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7D0988-336F-534C-01E5-42438CAAE30B}"/>
              </a:ext>
            </a:extLst>
          </p:cNvPr>
          <p:cNvSpPr>
            <a:spLocks noGrp="1"/>
          </p:cNvSpPr>
          <p:nvPr>
            <p:ph type="dt" sz="half" idx="10"/>
          </p:nvPr>
        </p:nvSpPr>
        <p:spPr/>
        <p:txBody>
          <a:bodyPr/>
          <a:lstStyle>
            <a:lvl1pPr>
              <a:defRPr/>
            </a:lvl1pPr>
          </a:lstStyle>
          <a:p>
            <a:fld id="{300D4F72-BE8F-4542-A51A-1AF5CEBF6F16}" type="datetime1">
              <a:rPr lang="en-US" altLang="en-US"/>
              <a:pPr/>
              <a:t>3/7/23</a:t>
            </a:fld>
            <a:endParaRPr lang="en-US" altLang="en-US"/>
          </a:p>
        </p:txBody>
      </p:sp>
      <p:sp>
        <p:nvSpPr>
          <p:cNvPr id="5" name="Footer Placeholder 4">
            <a:extLst>
              <a:ext uri="{FF2B5EF4-FFF2-40B4-BE49-F238E27FC236}">
                <a16:creationId xmlns:a16="http://schemas.microsoft.com/office/drawing/2014/main" id="{16493592-9FF8-BFB5-EA11-6A6D53AFD22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DB70D50-DCE8-8065-EA99-51F2F7B6F01F}"/>
              </a:ext>
            </a:extLst>
          </p:cNvPr>
          <p:cNvSpPr>
            <a:spLocks noGrp="1"/>
          </p:cNvSpPr>
          <p:nvPr>
            <p:ph type="sldNum" sz="quarter" idx="12"/>
          </p:nvPr>
        </p:nvSpPr>
        <p:spPr/>
        <p:txBody>
          <a:bodyPr/>
          <a:lstStyle>
            <a:lvl1pPr>
              <a:defRPr/>
            </a:lvl1pPr>
          </a:lstStyle>
          <a:p>
            <a:fld id="{266EBA19-F89D-9145-956B-9E9A82468516}" type="slidenum">
              <a:rPr lang="en-US" altLang="en-US"/>
              <a:pPr/>
              <a:t>‹#›</a:t>
            </a:fld>
            <a:endParaRPr lang="en-US" altLang="en-US"/>
          </a:p>
        </p:txBody>
      </p:sp>
    </p:spTree>
    <p:extLst>
      <p:ext uri="{BB962C8B-B14F-4D97-AF65-F5344CB8AC3E}">
        <p14:creationId xmlns:p14="http://schemas.microsoft.com/office/powerpoint/2010/main" val="1786832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D88481-01D9-FA8E-1563-B24DC052189D}"/>
              </a:ext>
            </a:extLst>
          </p:cNvPr>
          <p:cNvSpPr>
            <a:spLocks noGrp="1"/>
          </p:cNvSpPr>
          <p:nvPr>
            <p:ph type="dt" sz="half" idx="10"/>
          </p:nvPr>
        </p:nvSpPr>
        <p:spPr/>
        <p:txBody>
          <a:bodyPr/>
          <a:lstStyle>
            <a:lvl1pPr>
              <a:defRPr/>
            </a:lvl1pPr>
          </a:lstStyle>
          <a:p>
            <a:fld id="{046983CC-DAF9-F541-9045-DED1BB8086B9}" type="datetime1">
              <a:rPr lang="en-US" altLang="en-US"/>
              <a:pPr/>
              <a:t>3/7/23</a:t>
            </a:fld>
            <a:endParaRPr lang="en-US" altLang="en-US"/>
          </a:p>
        </p:txBody>
      </p:sp>
      <p:sp>
        <p:nvSpPr>
          <p:cNvPr id="5" name="Footer Placeholder 4">
            <a:extLst>
              <a:ext uri="{FF2B5EF4-FFF2-40B4-BE49-F238E27FC236}">
                <a16:creationId xmlns:a16="http://schemas.microsoft.com/office/drawing/2014/main" id="{5B3D3BAB-0169-4E92-98C9-F927DCC99E9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1D7CDD5-09A3-1D42-B7C7-E801B6221B99}"/>
              </a:ext>
            </a:extLst>
          </p:cNvPr>
          <p:cNvSpPr>
            <a:spLocks noGrp="1"/>
          </p:cNvSpPr>
          <p:nvPr>
            <p:ph type="sldNum" sz="quarter" idx="12"/>
          </p:nvPr>
        </p:nvSpPr>
        <p:spPr/>
        <p:txBody>
          <a:bodyPr/>
          <a:lstStyle>
            <a:lvl1pPr>
              <a:defRPr/>
            </a:lvl1pPr>
          </a:lstStyle>
          <a:p>
            <a:fld id="{407BBDAD-A444-3F4D-BB72-C2BDA8A3E571}" type="slidenum">
              <a:rPr lang="en-US" altLang="en-US"/>
              <a:pPr/>
              <a:t>‹#›</a:t>
            </a:fld>
            <a:endParaRPr lang="en-US" altLang="en-US"/>
          </a:p>
        </p:txBody>
      </p:sp>
    </p:spTree>
    <p:extLst>
      <p:ext uri="{BB962C8B-B14F-4D97-AF65-F5344CB8AC3E}">
        <p14:creationId xmlns:p14="http://schemas.microsoft.com/office/powerpoint/2010/main" val="812197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325E40-2888-AB34-AC07-DDD92D2318E0}"/>
              </a:ext>
            </a:extLst>
          </p:cNvPr>
          <p:cNvSpPr>
            <a:spLocks noGrp="1"/>
          </p:cNvSpPr>
          <p:nvPr>
            <p:ph type="dt" sz="half" idx="10"/>
          </p:nvPr>
        </p:nvSpPr>
        <p:spPr/>
        <p:txBody>
          <a:bodyPr/>
          <a:lstStyle>
            <a:lvl1pPr>
              <a:defRPr/>
            </a:lvl1pPr>
          </a:lstStyle>
          <a:p>
            <a:fld id="{D728D658-52F9-EB46-A9A6-C086782CBBA8}" type="datetime1">
              <a:rPr lang="en-US" altLang="en-US"/>
              <a:pPr/>
              <a:t>3/7/23</a:t>
            </a:fld>
            <a:endParaRPr lang="en-US" altLang="en-US"/>
          </a:p>
        </p:txBody>
      </p:sp>
      <p:sp>
        <p:nvSpPr>
          <p:cNvPr id="5" name="Footer Placeholder 4">
            <a:extLst>
              <a:ext uri="{FF2B5EF4-FFF2-40B4-BE49-F238E27FC236}">
                <a16:creationId xmlns:a16="http://schemas.microsoft.com/office/drawing/2014/main" id="{2F2BDFBB-6758-FAE2-979E-89D6CC51E91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0EFDE4A-3B8F-FC72-D902-5FFAFC9284CA}"/>
              </a:ext>
            </a:extLst>
          </p:cNvPr>
          <p:cNvSpPr>
            <a:spLocks noGrp="1"/>
          </p:cNvSpPr>
          <p:nvPr>
            <p:ph type="sldNum" sz="quarter" idx="12"/>
          </p:nvPr>
        </p:nvSpPr>
        <p:spPr/>
        <p:txBody>
          <a:bodyPr/>
          <a:lstStyle>
            <a:lvl1pPr>
              <a:defRPr/>
            </a:lvl1pPr>
          </a:lstStyle>
          <a:p>
            <a:fld id="{2C8AFB39-E611-6A49-85CF-225AA65D8BBD}" type="slidenum">
              <a:rPr lang="en-US" altLang="en-US"/>
              <a:pPr/>
              <a:t>‹#›</a:t>
            </a:fld>
            <a:endParaRPr lang="en-US" altLang="en-US"/>
          </a:p>
        </p:txBody>
      </p:sp>
    </p:spTree>
    <p:extLst>
      <p:ext uri="{BB962C8B-B14F-4D97-AF65-F5344CB8AC3E}">
        <p14:creationId xmlns:p14="http://schemas.microsoft.com/office/powerpoint/2010/main" val="57474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536FBA-FC71-03C4-5E8F-CFFC2B020896}"/>
              </a:ext>
            </a:extLst>
          </p:cNvPr>
          <p:cNvSpPr>
            <a:spLocks noGrp="1"/>
          </p:cNvSpPr>
          <p:nvPr>
            <p:ph type="dt" sz="half" idx="10"/>
          </p:nvPr>
        </p:nvSpPr>
        <p:spPr/>
        <p:txBody>
          <a:bodyPr/>
          <a:lstStyle>
            <a:lvl1pPr>
              <a:defRPr/>
            </a:lvl1pPr>
          </a:lstStyle>
          <a:p>
            <a:fld id="{999B0924-1DB1-2240-9A87-5B0E1F58B411}" type="datetime1">
              <a:rPr lang="en-US" altLang="en-US"/>
              <a:pPr/>
              <a:t>3/7/23</a:t>
            </a:fld>
            <a:endParaRPr lang="en-US" altLang="en-US"/>
          </a:p>
        </p:txBody>
      </p:sp>
      <p:sp>
        <p:nvSpPr>
          <p:cNvPr id="5" name="Footer Placeholder 4">
            <a:extLst>
              <a:ext uri="{FF2B5EF4-FFF2-40B4-BE49-F238E27FC236}">
                <a16:creationId xmlns:a16="http://schemas.microsoft.com/office/drawing/2014/main" id="{8E1335E1-1B52-0F80-E5E2-9D1F5797C16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469CF7E-67E5-DFA2-28A6-E8B44A1FE5A4}"/>
              </a:ext>
            </a:extLst>
          </p:cNvPr>
          <p:cNvSpPr>
            <a:spLocks noGrp="1"/>
          </p:cNvSpPr>
          <p:nvPr>
            <p:ph type="sldNum" sz="quarter" idx="12"/>
          </p:nvPr>
        </p:nvSpPr>
        <p:spPr/>
        <p:txBody>
          <a:bodyPr/>
          <a:lstStyle>
            <a:lvl1pPr>
              <a:defRPr/>
            </a:lvl1pPr>
          </a:lstStyle>
          <a:p>
            <a:fld id="{97B8D859-3754-B946-9061-7A97571527DD}" type="slidenum">
              <a:rPr lang="en-US" altLang="en-US"/>
              <a:pPr/>
              <a:t>‹#›</a:t>
            </a:fld>
            <a:endParaRPr lang="en-US" altLang="en-US"/>
          </a:p>
        </p:txBody>
      </p:sp>
    </p:spTree>
    <p:extLst>
      <p:ext uri="{BB962C8B-B14F-4D97-AF65-F5344CB8AC3E}">
        <p14:creationId xmlns:p14="http://schemas.microsoft.com/office/powerpoint/2010/main" val="2342866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F65FB43-8460-FA6B-F5C0-988EB7001979}"/>
              </a:ext>
            </a:extLst>
          </p:cNvPr>
          <p:cNvSpPr>
            <a:spLocks noGrp="1"/>
          </p:cNvSpPr>
          <p:nvPr>
            <p:ph type="dt" sz="half" idx="10"/>
          </p:nvPr>
        </p:nvSpPr>
        <p:spPr/>
        <p:txBody>
          <a:bodyPr/>
          <a:lstStyle>
            <a:lvl1pPr>
              <a:defRPr/>
            </a:lvl1pPr>
          </a:lstStyle>
          <a:p>
            <a:fld id="{BDCF6615-9001-AC4D-9B09-DBB3BC96D440}" type="datetime1">
              <a:rPr lang="en-US" altLang="en-US"/>
              <a:pPr/>
              <a:t>3/7/23</a:t>
            </a:fld>
            <a:endParaRPr lang="en-US" altLang="en-US"/>
          </a:p>
        </p:txBody>
      </p:sp>
      <p:sp>
        <p:nvSpPr>
          <p:cNvPr id="6" name="Footer Placeholder 4">
            <a:extLst>
              <a:ext uri="{FF2B5EF4-FFF2-40B4-BE49-F238E27FC236}">
                <a16:creationId xmlns:a16="http://schemas.microsoft.com/office/drawing/2014/main" id="{0AA450BA-B750-547F-7556-05D96BC4A26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E1B85F2-D82A-C82D-0144-2CE864843A8E}"/>
              </a:ext>
            </a:extLst>
          </p:cNvPr>
          <p:cNvSpPr>
            <a:spLocks noGrp="1"/>
          </p:cNvSpPr>
          <p:nvPr>
            <p:ph type="sldNum" sz="quarter" idx="12"/>
          </p:nvPr>
        </p:nvSpPr>
        <p:spPr/>
        <p:txBody>
          <a:bodyPr/>
          <a:lstStyle>
            <a:lvl1pPr>
              <a:defRPr/>
            </a:lvl1pPr>
          </a:lstStyle>
          <a:p>
            <a:fld id="{5052E84B-AE9B-7F48-BE1D-505148BCF2F3}" type="slidenum">
              <a:rPr lang="en-US" altLang="en-US"/>
              <a:pPr/>
              <a:t>‹#›</a:t>
            </a:fld>
            <a:endParaRPr lang="en-US" altLang="en-US"/>
          </a:p>
        </p:txBody>
      </p:sp>
    </p:spTree>
    <p:extLst>
      <p:ext uri="{BB962C8B-B14F-4D97-AF65-F5344CB8AC3E}">
        <p14:creationId xmlns:p14="http://schemas.microsoft.com/office/powerpoint/2010/main" val="2101623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E16C493-D36B-B87D-354A-B1580B977CF5}"/>
              </a:ext>
            </a:extLst>
          </p:cNvPr>
          <p:cNvSpPr>
            <a:spLocks noGrp="1"/>
          </p:cNvSpPr>
          <p:nvPr>
            <p:ph type="dt" sz="half" idx="10"/>
          </p:nvPr>
        </p:nvSpPr>
        <p:spPr/>
        <p:txBody>
          <a:bodyPr/>
          <a:lstStyle>
            <a:lvl1pPr>
              <a:defRPr/>
            </a:lvl1pPr>
          </a:lstStyle>
          <a:p>
            <a:fld id="{E47883AD-1441-5347-A9EC-F55AB0CD58E8}" type="datetime1">
              <a:rPr lang="en-US" altLang="en-US"/>
              <a:pPr/>
              <a:t>3/7/23</a:t>
            </a:fld>
            <a:endParaRPr lang="en-US" altLang="en-US"/>
          </a:p>
        </p:txBody>
      </p:sp>
      <p:sp>
        <p:nvSpPr>
          <p:cNvPr id="8" name="Footer Placeholder 4">
            <a:extLst>
              <a:ext uri="{FF2B5EF4-FFF2-40B4-BE49-F238E27FC236}">
                <a16:creationId xmlns:a16="http://schemas.microsoft.com/office/drawing/2014/main" id="{0759ED4C-A89E-648E-3200-415BD5AF08D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E0EEF22-5340-1678-E2AB-9DB94C33F102}"/>
              </a:ext>
            </a:extLst>
          </p:cNvPr>
          <p:cNvSpPr>
            <a:spLocks noGrp="1"/>
          </p:cNvSpPr>
          <p:nvPr>
            <p:ph type="sldNum" sz="quarter" idx="12"/>
          </p:nvPr>
        </p:nvSpPr>
        <p:spPr/>
        <p:txBody>
          <a:bodyPr/>
          <a:lstStyle>
            <a:lvl1pPr>
              <a:defRPr/>
            </a:lvl1pPr>
          </a:lstStyle>
          <a:p>
            <a:fld id="{718F5FFE-128F-AC44-9910-1F55A1525C38}" type="slidenum">
              <a:rPr lang="en-US" altLang="en-US"/>
              <a:pPr/>
              <a:t>‹#›</a:t>
            </a:fld>
            <a:endParaRPr lang="en-US" altLang="en-US"/>
          </a:p>
        </p:txBody>
      </p:sp>
    </p:spTree>
    <p:extLst>
      <p:ext uri="{BB962C8B-B14F-4D97-AF65-F5344CB8AC3E}">
        <p14:creationId xmlns:p14="http://schemas.microsoft.com/office/powerpoint/2010/main" val="2783491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7E76B32-F4F3-11B0-DA89-BE377AEC9F36}"/>
              </a:ext>
            </a:extLst>
          </p:cNvPr>
          <p:cNvSpPr>
            <a:spLocks noGrp="1"/>
          </p:cNvSpPr>
          <p:nvPr>
            <p:ph type="dt" sz="half" idx="10"/>
          </p:nvPr>
        </p:nvSpPr>
        <p:spPr/>
        <p:txBody>
          <a:bodyPr/>
          <a:lstStyle>
            <a:lvl1pPr>
              <a:defRPr/>
            </a:lvl1pPr>
          </a:lstStyle>
          <a:p>
            <a:fld id="{122A92FB-F087-BD4C-A034-B7A14F988616}" type="datetime1">
              <a:rPr lang="en-US" altLang="en-US"/>
              <a:pPr/>
              <a:t>3/7/23</a:t>
            </a:fld>
            <a:endParaRPr lang="en-US" altLang="en-US"/>
          </a:p>
        </p:txBody>
      </p:sp>
      <p:sp>
        <p:nvSpPr>
          <p:cNvPr id="4" name="Footer Placeholder 4">
            <a:extLst>
              <a:ext uri="{FF2B5EF4-FFF2-40B4-BE49-F238E27FC236}">
                <a16:creationId xmlns:a16="http://schemas.microsoft.com/office/drawing/2014/main" id="{4627DDBB-D6E9-93A6-EDE1-1DDDEA7ACCA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80F2216-F152-D5A8-7A0C-82AD4B435F98}"/>
              </a:ext>
            </a:extLst>
          </p:cNvPr>
          <p:cNvSpPr>
            <a:spLocks noGrp="1"/>
          </p:cNvSpPr>
          <p:nvPr>
            <p:ph type="sldNum" sz="quarter" idx="12"/>
          </p:nvPr>
        </p:nvSpPr>
        <p:spPr/>
        <p:txBody>
          <a:bodyPr/>
          <a:lstStyle>
            <a:lvl1pPr>
              <a:defRPr/>
            </a:lvl1pPr>
          </a:lstStyle>
          <a:p>
            <a:fld id="{91A895DA-575B-524F-A91A-063343B2FBA5}" type="slidenum">
              <a:rPr lang="en-US" altLang="en-US"/>
              <a:pPr/>
              <a:t>‹#›</a:t>
            </a:fld>
            <a:endParaRPr lang="en-US" altLang="en-US"/>
          </a:p>
        </p:txBody>
      </p:sp>
    </p:spTree>
    <p:extLst>
      <p:ext uri="{BB962C8B-B14F-4D97-AF65-F5344CB8AC3E}">
        <p14:creationId xmlns:p14="http://schemas.microsoft.com/office/powerpoint/2010/main" val="3524258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42D20A4-5864-F877-5310-DB5652BB3EBE}"/>
              </a:ext>
            </a:extLst>
          </p:cNvPr>
          <p:cNvSpPr>
            <a:spLocks noGrp="1"/>
          </p:cNvSpPr>
          <p:nvPr>
            <p:ph type="dt" sz="half" idx="10"/>
          </p:nvPr>
        </p:nvSpPr>
        <p:spPr/>
        <p:txBody>
          <a:bodyPr/>
          <a:lstStyle>
            <a:lvl1pPr>
              <a:defRPr/>
            </a:lvl1pPr>
          </a:lstStyle>
          <a:p>
            <a:fld id="{02342BA8-FA5A-5C42-AA51-4FE68E1A4342}" type="datetime1">
              <a:rPr lang="en-US" altLang="en-US"/>
              <a:pPr/>
              <a:t>3/7/23</a:t>
            </a:fld>
            <a:endParaRPr lang="en-US" altLang="en-US"/>
          </a:p>
        </p:txBody>
      </p:sp>
      <p:sp>
        <p:nvSpPr>
          <p:cNvPr id="3" name="Footer Placeholder 4">
            <a:extLst>
              <a:ext uri="{FF2B5EF4-FFF2-40B4-BE49-F238E27FC236}">
                <a16:creationId xmlns:a16="http://schemas.microsoft.com/office/drawing/2014/main" id="{E707B161-894A-B461-EDAE-8C45613C2D7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14D5CF8-1DAE-B6FB-AF4E-F4F86FE594CA}"/>
              </a:ext>
            </a:extLst>
          </p:cNvPr>
          <p:cNvSpPr>
            <a:spLocks noGrp="1"/>
          </p:cNvSpPr>
          <p:nvPr>
            <p:ph type="sldNum" sz="quarter" idx="12"/>
          </p:nvPr>
        </p:nvSpPr>
        <p:spPr/>
        <p:txBody>
          <a:bodyPr/>
          <a:lstStyle>
            <a:lvl1pPr>
              <a:defRPr/>
            </a:lvl1pPr>
          </a:lstStyle>
          <a:p>
            <a:fld id="{23550866-AB43-CF4C-AFEF-FABC95B10D99}" type="slidenum">
              <a:rPr lang="en-US" altLang="en-US"/>
              <a:pPr/>
              <a:t>‹#›</a:t>
            </a:fld>
            <a:endParaRPr lang="en-US" altLang="en-US"/>
          </a:p>
        </p:txBody>
      </p:sp>
    </p:spTree>
    <p:extLst>
      <p:ext uri="{BB962C8B-B14F-4D97-AF65-F5344CB8AC3E}">
        <p14:creationId xmlns:p14="http://schemas.microsoft.com/office/powerpoint/2010/main" val="118650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A130003-4D4C-24DC-D666-B9681129ABD7}"/>
              </a:ext>
            </a:extLst>
          </p:cNvPr>
          <p:cNvSpPr>
            <a:spLocks noGrp="1"/>
          </p:cNvSpPr>
          <p:nvPr>
            <p:ph type="dt" sz="half" idx="10"/>
          </p:nvPr>
        </p:nvSpPr>
        <p:spPr/>
        <p:txBody>
          <a:bodyPr/>
          <a:lstStyle>
            <a:lvl1pPr>
              <a:defRPr/>
            </a:lvl1pPr>
          </a:lstStyle>
          <a:p>
            <a:fld id="{15E51F06-5535-8745-9358-A9220F43E4A6}" type="datetime1">
              <a:rPr lang="en-US" altLang="en-US"/>
              <a:pPr/>
              <a:t>3/7/23</a:t>
            </a:fld>
            <a:endParaRPr lang="en-US" altLang="en-US"/>
          </a:p>
        </p:txBody>
      </p:sp>
      <p:sp>
        <p:nvSpPr>
          <p:cNvPr id="6" name="Footer Placeholder 4">
            <a:extLst>
              <a:ext uri="{FF2B5EF4-FFF2-40B4-BE49-F238E27FC236}">
                <a16:creationId xmlns:a16="http://schemas.microsoft.com/office/drawing/2014/main" id="{568122CF-D959-64B6-C6C1-E71B6C7A80F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F082124-332A-FDB9-4B72-E754B240003D}"/>
              </a:ext>
            </a:extLst>
          </p:cNvPr>
          <p:cNvSpPr>
            <a:spLocks noGrp="1"/>
          </p:cNvSpPr>
          <p:nvPr>
            <p:ph type="sldNum" sz="quarter" idx="12"/>
          </p:nvPr>
        </p:nvSpPr>
        <p:spPr/>
        <p:txBody>
          <a:bodyPr/>
          <a:lstStyle>
            <a:lvl1pPr>
              <a:defRPr/>
            </a:lvl1pPr>
          </a:lstStyle>
          <a:p>
            <a:fld id="{6DAE6E11-1F0B-A643-B79C-1FF6FEE8852D}" type="slidenum">
              <a:rPr lang="en-US" altLang="en-US"/>
              <a:pPr/>
              <a:t>‹#›</a:t>
            </a:fld>
            <a:endParaRPr lang="en-US" altLang="en-US"/>
          </a:p>
        </p:txBody>
      </p:sp>
    </p:spTree>
    <p:extLst>
      <p:ext uri="{BB962C8B-B14F-4D97-AF65-F5344CB8AC3E}">
        <p14:creationId xmlns:p14="http://schemas.microsoft.com/office/powerpoint/2010/main" val="454845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940E9D6-1116-D2C0-2843-1B29E20A839E}"/>
              </a:ext>
            </a:extLst>
          </p:cNvPr>
          <p:cNvSpPr>
            <a:spLocks noGrp="1"/>
          </p:cNvSpPr>
          <p:nvPr>
            <p:ph type="dt" sz="half" idx="10"/>
          </p:nvPr>
        </p:nvSpPr>
        <p:spPr/>
        <p:txBody>
          <a:bodyPr/>
          <a:lstStyle>
            <a:lvl1pPr>
              <a:defRPr/>
            </a:lvl1pPr>
          </a:lstStyle>
          <a:p>
            <a:fld id="{7351836C-C72B-2D47-A33E-5870EEFAA949}" type="datetime1">
              <a:rPr lang="en-US" altLang="en-US"/>
              <a:pPr/>
              <a:t>3/7/23</a:t>
            </a:fld>
            <a:endParaRPr lang="en-US" altLang="en-US"/>
          </a:p>
        </p:txBody>
      </p:sp>
      <p:sp>
        <p:nvSpPr>
          <p:cNvPr id="6" name="Footer Placeholder 4">
            <a:extLst>
              <a:ext uri="{FF2B5EF4-FFF2-40B4-BE49-F238E27FC236}">
                <a16:creationId xmlns:a16="http://schemas.microsoft.com/office/drawing/2014/main" id="{689FAE03-0C0F-5097-B2D0-954B2EAD6EF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68DE72E-B278-50D7-B6F0-0DBDB45278D7}"/>
              </a:ext>
            </a:extLst>
          </p:cNvPr>
          <p:cNvSpPr>
            <a:spLocks noGrp="1"/>
          </p:cNvSpPr>
          <p:nvPr>
            <p:ph type="sldNum" sz="quarter" idx="12"/>
          </p:nvPr>
        </p:nvSpPr>
        <p:spPr/>
        <p:txBody>
          <a:bodyPr/>
          <a:lstStyle>
            <a:lvl1pPr>
              <a:defRPr/>
            </a:lvl1pPr>
          </a:lstStyle>
          <a:p>
            <a:fld id="{491B7801-FB49-E34F-847B-E145DB03B854}" type="slidenum">
              <a:rPr lang="en-US" altLang="en-US"/>
              <a:pPr/>
              <a:t>‹#›</a:t>
            </a:fld>
            <a:endParaRPr lang="en-US" altLang="en-US"/>
          </a:p>
        </p:txBody>
      </p:sp>
    </p:spTree>
    <p:extLst>
      <p:ext uri="{BB962C8B-B14F-4D97-AF65-F5344CB8AC3E}">
        <p14:creationId xmlns:p14="http://schemas.microsoft.com/office/powerpoint/2010/main" val="266445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C30E81E-A87F-94E2-A234-59221B146BA1}"/>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AB36A088-2285-787D-914E-BF5774505183}"/>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6BF7B1B-4645-E193-859D-10437FC331EC}"/>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anose="020F0502020204030204" pitchFamily="34" charset="0"/>
              </a:defRPr>
            </a:lvl1pPr>
          </a:lstStyle>
          <a:p>
            <a:fld id="{F09A7C31-27B2-4B4B-80DB-0D883DEEB97D}" type="datetime1">
              <a:rPr lang="en-US" altLang="en-US"/>
              <a:pPr/>
              <a:t>3/7/23</a:t>
            </a:fld>
            <a:endParaRPr lang="en-US" altLang="en-US"/>
          </a:p>
        </p:txBody>
      </p:sp>
      <p:sp>
        <p:nvSpPr>
          <p:cNvPr id="5" name="Footer Placeholder 4">
            <a:extLst>
              <a:ext uri="{FF2B5EF4-FFF2-40B4-BE49-F238E27FC236}">
                <a16:creationId xmlns:a16="http://schemas.microsoft.com/office/drawing/2014/main" id="{07A5D47D-9678-78DB-7C35-D4BC08D90BBE}"/>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19364F64-BA3F-268B-9A1A-61547A49B791}"/>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FC5A2F04-F64D-D844-BACF-AA54D10A0B1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E0900-DCEE-F5DC-AF67-4B66464039F9}"/>
              </a:ext>
            </a:extLst>
          </p:cNvPr>
          <p:cNvSpPr>
            <a:spLocks noGrp="1"/>
          </p:cNvSpPr>
          <p:nvPr>
            <p:ph type="ctrTitle"/>
          </p:nvPr>
        </p:nvSpPr>
        <p:spPr>
          <a:xfrm>
            <a:off x="685800" y="114301"/>
            <a:ext cx="7772400" cy="685799"/>
          </a:xfrm>
        </p:spPr>
        <p:txBody>
          <a:bodyPr/>
          <a:lstStyle/>
          <a:p>
            <a:r>
              <a:rPr lang="en-US" dirty="0"/>
              <a:t>Balkan Romani Music and Dance</a:t>
            </a:r>
          </a:p>
        </p:txBody>
      </p:sp>
      <p:sp>
        <p:nvSpPr>
          <p:cNvPr id="3" name="Subtitle 2">
            <a:extLst>
              <a:ext uri="{FF2B5EF4-FFF2-40B4-BE49-F238E27FC236}">
                <a16:creationId xmlns:a16="http://schemas.microsoft.com/office/drawing/2014/main" id="{B9428219-E290-029E-445B-205FAB7A24A1}"/>
              </a:ext>
            </a:extLst>
          </p:cNvPr>
          <p:cNvSpPr>
            <a:spLocks noGrp="1"/>
          </p:cNvSpPr>
          <p:nvPr>
            <p:ph type="subTitle" idx="1"/>
          </p:nvPr>
        </p:nvSpPr>
        <p:spPr>
          <a:xfrm>
            <a:off x="863600" y="800100"/>
            <a:ext cx="8039100" cy="5829300"/>
          </a:xfrm>
        </p:spPr>
        <p:txBody>
          <a:bodyPr/>
          <a:lstStyle/>
          <a:p>
            <a:pPr marL="457200" indent="-457200" algn="l">
              <a:buFont typeface="Arial" panose="020B0604020202020204" pitchFamily="34" charset="0"/>
              <a:buChar char="•"/>
            </a:pPr>
            <a:r>
              <a:rPr lang="en-US" dirty="0">
                <a:solidFill>
                  <a:schemeClr val="tx2"/>
                </a:solidFill>
              </a:rPr>
              <a:t>History</a:t>
            </a:r>
          </a:p>
          <a:p>
            <a:pPr marL="457200" indent="-457200" algn="l">
              <a:buFont typeface="Arial" panose="020B0604020202020204" pitchFamily="34" charset="0"/>
              <a:buChar char="•"/>
            </a:pPr>
            <a:r>
              <a:rPr lang="en-US" dirty="0">
                <a:solidFill>
                  <a:schemeClr val="tx2"/>
                </a:solidFill>
              </a:rPr>
              <a:t>Politics, discrimination, and activism</a:t>
            </a:r>
          </a:p>
          <a:p>
            <a:pPr marL="457200" indent="-457200" algn="l">
              <a:buFont typeface="Arial" panose="020B0604020202020204" pitchFamily="34" charset="0"/>
              <a:buChar char="•"/>
            </a:pPr>
            <a:r>
              <a:rPr lang="en-US" dirty="0">
                <a:solidFill>
                  <a:schemeClr val="tx2"/>
                </a:solidFill>
              </a:rPr>
              <a:t>Occupations</a:t>
            </a:r>
          </a:p>
          <a:p>
            <a:pPr marL="457200" indent="-457200" algn="l">
              <a:buFont typeface="Arial" panose="020B0604020202020204" pitchFamily="34" charset="0"/>
              <a:buChar char="•"/>
            </a:pPr>
            <a:r>
              <a:rPr lang="en-US" dirty="0">
                <a:solidFill>
                  <a:schemeClr val="tx2"/>
                </a:solidFill>
              </a:rPr>
              <a:t>Contexts of music: kinship and family life</a:t>
            </a:r>
          </a:p>
          <a:p>
            <a:pPr marL="457200" indent="-457200" algn="l">
              <a:buFont typeface="Arial" panose="020B0604020202020204" pitchFamily="34" charset="0"/>
              <a:buChar char="•"/>
            </a:pPr>
            <a:r>
              <a:rPr lang="en-US" dirty="0">
                <a:solidFill>
                  <a:schemeClr val="tx2"/>
                </a:solidFill>
              </a:rPr>
              <a:t>Gender</a:t>
            </a:r>
          </a:p>
          <a:p>
            <a:pPr marL="457200" indent="-457200" algn="l">
              <a:buFont typeface="Arial" panose="020B0604020202020204" pitchFamily="34" charset="0"/>
              <a:buChar char="•"/>
            </a:pPr>
            <a:r>
              <a:rPr lang="en-US" dirty="0">
                <a:solidFill>
                  <a:schemeClr val="tx2"/>
                </a:solidFill>
              </a:rPr>
              <a:t>Ritual</a:t>
            </a:r>
          </a:p>
          <a:p>
            <a:pPr marL="457200" indent="-457200" algn="l">
              <a:buFont typeface="Arial" panose="020B0604020202020204" pitchFamily="34" charset="0"/>
              <a:buChar char="•"/>
            </a:pPr>
            <a:r>
              <a:rPr lang="en-US" dirty="0">
                <a:solidFill>
                  <a:schemeClr val="tx2"/>
                </a:solidFill>
              </a:rPr>
              <a:t>Genres</a:t>
            </a:r>
          </a:p>
          <a:p>
            <a:pPr marL="457200" indent="-457200" algn="l">
              <a:buFont typeface="Arial" panose="020B0604020202020204" pitchFamily="34" charset="0"/>
              <a:buChar char="•"/>
            </a:pPr>
            <a:r>
              <a:rPr lang="en-US" dirty="0">
                <a:solidFill>
                  <a:schemeClr val="tx2"/>
                </a:solidFill>
              </a:rPr>
              <a:t>Migration, transnational communities</a:t>
            </a:r>
          </a:p>
          <a:p>
            <a:pPr marL="457200" indent="-457200" algn="l">
              <a:buFont typeface="Arial" panose="020B0604020202020204" pitchFamily="34" charset="0"/>
              <a:buChar char="•"/>
            </a:pPr>
            <a:r>
              <a:rPr lang="en-US" dirty="0">
                <a:solidFill>
                  <a:schemeClr val="tx2"/>
                </a:solidFill>
              </a:rPr>
              <a:t>Role of non-Romani performers</a:t>
            </a:r>
          </a:p>
          <a:p>
            <a:pPr marL="457200" indent="-457200" algn="l">
              <a:buFont typeface="Arial" panose="020B0604020202020204" pitchFamily="34" charset="0"/>
              <a:buChar char="•"/>
            </a:pPr>
            <a:r>
              <a:rPr lang="en-US" dirty="0">
                <a:solidFill>
                  <a:schemeClr val="tx2"/>
                </a:solidFill>
              </a:rPr>
              <a:t>Appropriation</a:t>
            </a:r>
          </a:p>
          <a:p>
            <a:pPr marL="457200" indent="-457200" algn="l">
              <a:buFont typeface="Arial" panose="020B0604020202020204" pitchFamily="34" charset="0"/>
              <a:buChar char="•"/>
            </a:pPr>
            <a:endParaRPr lang="en-US" dirty="0">
              <a:solidFill>
                <a:schemeClr val="tx2"/>
              </a:solidFill>
            </a:endParaRPr>
          </a:p>
          <a:p>
            <a:pPr marL="457200" indent="-457200" algn="l">
              <a:buFont typeface="Arial" panose="020B0604020202020204" pitchFamily="34" charset="0"/>
              <a:buChar char="•"/>
            </a:pPr>
            <a:endParaRPr lang="en-US" dirty="0">
              <a:solidFill>
                <a:schemeClr val="tx2"/>
              </a:solidFill>
            </a:endParaRPr>
          </a:p>
          <a:p>
            <a:pPr marL="457200" indent="-457200" algn="l">
              <a:buFont typeface="Arial" panose="020B0604020202020204" pitchFamily="34" charset="0"/>
              <a:buChar char="•"/>
            </a:pPr>
            <a:endParaRPr lang="en-US" dirty="0">
              <a:solidFill>
                <a:schemeClr val="tx2"/>
              </a:solidFill>
            </a:endParaRPr>
          </a:p>
          <a:p>
            <a:pPr marL="457200" indent="-457200" algn="l">
              <a:buFont typeface="Arial" panose="020B0604020202020204" pitchFamily="34" charset="0"/>
              <a:buChar char="•"/>
            </a:pPr>
            <a:endParaRPr lang="en-US" dirty="0">
              <a:solidFill>
                <a:schemeClr val="tx2"/>
              </a:solidFill>
            </a:endParaRPr>
          </a:p>
        </p:txBody>
      </p:sp>
    </p:spTree>
    <p:extLst>
      <p:ext uri="{BB962C8B-B14F-4D97-AF65-F5344CB8AC3E}">
        <p14:creationId xmlns:p14="http://schemas.microsoft.com/office/powerpoint/2010/main" val="3808822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endParaRPr lang="en-US">
              <a:latin typeface="Calibri" charset="0"/>
              <a:ea typeface="ＭＳ Ｐゴシック" charset="0"/>
              <a:cs typeface="ＭＳ Ｐゴシック" charset="0"/>
            </a:endParaRPr>
          </a:p>
        </p:txBody>
      </p:sp>
      <p:pic>
        <p:nvPicPr>
          <p:cNvPr id="24578" name="Picture Placeholder 4" descr="my-big-fat-american-gypsy-wedding-3-sundays-668x375.jpg"/>
          <p:cNvPicPr>
            <a:picLocks noGrp="1" noChangeAspect="1"/>
          </p:cNvPicPr>
          <p:nvPr>
            <p:ph type="pic" idx="1"/>
          </p:nvPr>
        </p:nvPicPr>
        <p:blipFill>
          <a:blip r:embed="rId2">
            <a:extLst>
              <a:ext uri="{28A0092B-C50C-407E-A947-70E740481C1C}">
                <a14:useLocalDpi xmlns:a14="http://schemas.microsoft.com/office/drawing/2010/main" val="0"/>
              </a:ext>
            </a:extLst>
          </a:blip>
          <a:srcRect t="-16800" b="-16800"/>
          <a:stretch>
            <a:fillRect/>
          </a:stretch>
        </p:blipFill>
        <p:spPr>
          <a:xfrm>
            <a:off x="2487216" y="1885950"/>
            <a:ext cx="4114800" cy="3086100"/>
          </a:xfrm>
        </p:spPr>
      </p:pic>
      <p:sp>
        <p:nvSpPr>
          <p:cNvPr id="24579" name="Text Placeholder 3"/>
          <p:cNvSpPr>
            <a:spLocks noGrp="1"/>
          </p:cNvSpPr>
          <p:nvPr>
            <p:ph type="body" sz="half" idx="2"/>
          </p:nvPr>
        </p:nvSpPr>
        <p:spPr/>
        <p:txBody>
          <a:bodyPr/>
          <a:lstStyle/>
          <a:p>
            <a:pPr algn="ctr"/>
            <a:r>
              <a:rPr lang="en-US" sz="2100" dirty="0">
                <a:latin typeface="Calibri" charset="0"/>
                <a:ea typeface="ＭＳ Ｐゴシック" charset="0"/>
                <a:cs typeface="ＭＳ Ｐゴシック" charset="0"/>
              </a:rPr>
              <a:t>TLC: April 2014 season</a:t>
            </a:r>
          </a:p>
        </p:txBody>
      </p:sp>
    </p:spTree>
    <p:extLst>
      <p:ext uri="{BB962C8B-B14F-4D97-AF65-F5344CB8AC3E}">
        <p14:creationId xmlns:p14="http://schemas.microsoft.com/office/powerpoint/2010/main" val="23114327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descr="Untitled 2.tiff"/>
          <p:cNvPicPr>
            <a:picLocks noGrp="1" noChangeAspect="1"/>
          </p:cNvPicPr>
          <p:nvPr>
            <p:ph idx="1"/>
          </p:nvPr>
        </p:nvPicPr>
        <p:blipFill>
          <a:blip r:embed="rId2">
            <a:extLst>
              <a:ext uri="{28A0092B-C50C-407E-A947-70E740481C1C}">
                <a14:useLocalDpi xmlns:a14="http://schemas.microsoft.com/office/drawing/2010/main" val="0"/>
              </a:ext>
            </a:extLst>
          </a:blip>
          <a:srcRect l="-18549" r="-18549"/>
          <a:stretch>
            <a:fillRect/>
          </a:stretch>
        </p:blipFill>
        <p:spPr>
          <a:xfrm>
            <a:off x="1485900" y="1063230"/>
            <a:ext cx="6172200" cy="4791122"/>
          </a:xfrm>
        </p:spPr>
      </p:pic>
    </p:spTree>
    <p:extLst>
      <p:ext uri="{BB962C8B-B14F-4D97-AF65-F5344CB8AC3E}">
        <p14:creationId xmlns:p14="http://schemas.microsoft.com/office/powerpoint/2010/main" val="8990342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4">
            <a:extLst>
              <a:ext uri="{FF2B5EF4-FFF2-40B4-BE49-F238E27FC236}">
                <a16:creationId xmlns:a16="http://schemas.microsoft.com/office/drawing/2014/main" id="{8D439FA8-67E4-894F-A647-1D92FD879A70}"/>
              </a:ext>
            </a:extLst>
          </p:cNvPr>
          <p:cNvSpPr>
            <a:spLocks noGrp="1"/>
          </p:cNvSpPr>
          <p:nvPr>
            <p:ph type="title"/>
          </p:nvPr>
        </p:nvSpPr>
        <p:spPr/>
        <p:txBody>
          <a:bodyPr/>
          <a:lstStyle/>
          <a:p>
            <a:endParaRPr lang="en-US" altLang="en-US">
              <a:ea typeface="ＭＳ Ｐゴシック" panose="020B0600070205080204" pitchFamily="34" charset="-128"/>
            </a:endParaRPr>
          </a:p>
        </p:txBody>
      </p:sp>
      <p:sp>
        <p:nvSpPr>
          <p:cNvPr id="13314" name="Vertical Text Placeholder 5">
            <a:extLst>
              <a:ext uri="{FF2B5EF4-FFF2-40B4-BE49-F238E27FC236}">
                <a16:creationId xmlns:a16="http://schemas.microsoft.com/office/drawing/2014/main" id="{F6DA3B64-2BBC-E845-A88B-3614C5917F23}"/>
              </a:ext>
            </a:extLst>
          </p:cNvPr>
          <p:cNvSpPr>
            <a:spLocks noGrp="1"/>
          </p:cNvSpPr>
          <p:nvPr>
            <p:ph type="body" orient="vert" idx="1"/>
          </p:nvPr>
        </p:nvSpPr>
        <p:spPr/>
        <p:txBody>
          <a:bodyPr/>
          <a:lstStyle/>
          <a:p>
            <a:endParaRPr lang="en-US" altLang="en-US">
              <a:ea typeface="ＭＳ Ｐゴシック" panose="020B0600070205080204" pitchFamily="34" charset="-128"/>
            </a:endParaRPr>
          </a:p>
        </p:txBody>
      </p:sp>
      <p:pic>
        <p:nvPicPr>
          <p:cNvPr id="13315" name="Picture 3" descr="Seattle Roma 1937.jpg">
            <a:extLst>
              <a:ext uri="{FF2B5EF4-FFF2-40B4-BE49-F238E27FC236}">
                <a16:creationId xmlns:a16="http://schemas.microsoft.com/office/drawing/2014/main" id="{FBCE6CB9-C3B3-DA45-9082-EC1F3CDC626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85900" y="857251"/>
            <a:ext cx="6096000" cy="526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07956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a:extLst>
              <a:ext uri="{FF2B5EF4-FFF2-40B4-BE49-F238E27FC236}">
                <a16:creationId xmlns:a16="http://schemas.microsoft.com/office/drawing/2014/main" id="{76F7225D-5B69-8F4F-A149-AE68BEE3171C}"/>
              </a:ext>
            </a:extLst>
          </p:cNvPr>
          <p:cNvSpPr>
            <a:spLocks noGrp="1"/>
          </p:cNvSpPr>
          <p:nvPr>
            <p:ph type="title"/>
          </p:nvPr>
        </p:nvSpPr>
        <p:spPr>
          <a:xfrm>
            <a:off x="1485900" y="857250"/>
            <a:ext cx="6172200" cy="1063229"/>
          </a:xfrm>
        </p:spPr>
        <p:txBody>
          <a:bodyPr/>
          <a:lstStyle/>
          <a:p>
            <a:r>
              <a:rPr lang="en-US" altLang="en-US" sz="2400">
                <a:ea typeface="ＭＳ Ｐゴシック" panose="020B0600070205080204" pitchFamily="34" charset="-128"/>
              </a:rPr>
              <a:t>Romani </a:t>
            </a:r>
            <a:r>
              <a:rPr lang="ja-JP" altLang="en-US" sz="2400">
                <a:ea typeface="ＭＳ Ｐゴシック" panose="020B0600070205080204" pitchFamily="34" charset="-128"/>
              </a:rPr>
              <a:t>“</a:t>
            </a:r>
            <a:r>
              <a:rPr lang="en-US" altLang="ja-JP" sz="2400">
                <a:ea typeface="ＭＳ Ｐゴシック" panose="020B0600070205080204" pitchFamily="34" charset="-128"/>
              </a:rPr>
              <a:t>gypsies</a:t>
            </a:r>
            <a:r>
              <a:rPr lang="ja-JP" altLang="en-US" sz="2400">
                <a:ea typeface="ＭＳ Ｐゴシック" panose="020B0600070205080204" pitchFamily="34" charset="-128"/>
              </a:rPr>
              <a:t>”</a:t>
            </a:r>
            <a:r>
              <a:rPr lang="en-US" altLang="ja-JP" sz="2400">
                <a:ea typeface="ＭＳ Ｐゴシック" panose="020B0600070205080204" pitchFamily="34" charset="-128"/>
              </a:rPr>
              <a:t> arrested by Seattle police March 26, 1937 (Seattle Post- Intellingencer) </a:t>
            </a:r>
            <a:endParaRPr lang="en-US" altLang="en-US" sz="2400">
              <a:ea typeface="ＭＳ Ｐゴシック" panose="020B0600070205080204" pitchFamily="34" charset="-128"/>
            </a:endParaRPr>
          </a:p>
        </p:txBody>
      </p:sp>
      <p:sp>
        <p:nvSpPr>
          <p:cNvPr id="14338" name="Vertical Text Placeholder 2">
            <a:extLst>
              <a:ext uri="{FF2B5EF4-FFF2-40B4-BE49-F238E27FC236}">
                <a16:creationId xmlns:a16="http://schemas.microsoft.com/office/drawing/2014/main" id="{F09C5E8F-B7B9-FB4A-9496-28B51E1D6A57}"/>
              </a:ext>
            </a:extLst>
          </p:cNvPr>
          <p:cNvSpPr>
            <a:spLocks noGrp="1"/>
          </p:cNvSpPr>
          <p:nvPr>
            <p:ph type="body" orient="vert" idx="1"/>
          </p:nvPr>
        </p:nvSpPr>
        <p:spPr>
          <a:xfrm>
            <a:off x="1485900" y="1758555"/>
            <a:ext cx="6172200" cy="3693319"/>
          </a:xfrm>
        </p:spPr>
        <p:txBody>
          <a:bodyPr vert="horz"/>
          <a:lstStyle/>
          <a:p>
            <a:pPr>
              <a:buFont typeface="Arial" panose="020B0604020202020204" pitchFamily="34" charset="0"/>
              <a:buNone/>
            </a:pPr>
            <a:r>
              <a:rPr lang="en-US" altLang="en-US">
                <a:ea typeface="ＭＳ Ｐゴシック" panose="020B0600070205080204" pitchFamily="34" charset="-128"/>
              </a:rPr>
              <a:t> </a:t>
            </a:r>
            <a:r>
              <a:rPr lang="en-US" altLang="en-US" sz="2175">
                <a:ea typeface="ＭＳ Ｐゴシック" panose="020B0600070205080204" pitchFamily="34" charset="-128"/>
              </a:rPr>
              <a:t>Though they hadn't violated any laws and three of the nine were just babies, this group of Romany were arrested for belonging to a traditionally nomadic ethnic group, then known as "gypsies." A detective explained that the arrest policy was a shortcut to preventing a lot of shoplifting, money "blessing, " and fortune-telling, crimes stereotypically associated with members of this ethnic group. Nowadays, this strategy of preemptive arrest could be considered racial profiling.</a:t>
            </a:r>
          </a:p>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558125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063230"/>
            <a:ext cx="6172200" cy="700256"/>
          </a:xfrm>
        </p:spPr>
        <p:txBody>
          <a:bodyPr>
            <a:normAutofit fontScale="90000"/>
          </a:bodyPr>
          <a:lstStyle/>
          <a:p>
            <a:pPr algn="ctr"/>
            <a:r>
              <a:rPr lang="en-US" dirty="0"/>
              <a:t>“</a:t>
            </a:r>
            <a:r>
              <a:rPr lang="en-US" b="1" dirty="0">
                <a:latin typeface="+mn-lt"/>
              </a:rPr>
              <a:t>The nation against gypsy terror and invasion” 2015</a:t>
            </a:r>
          </a:p>
        </p:txBody>
      </p:sp>
      <p:pic>
        <p:nvPicPr>
          <p:cNvPr id="4" name="Content Placeholder 3" descr="BG agaist Cigaiski teror.tiff"/>
          <p:cNvPicPr>
            <a:picLocks noGrp="1" noChangeAspect="1"/>
          </p:cNvPicPr>
          <p:nvPr>
            <p:ph idx="1"/>
          </p:nvPr>
        </p:nvPicPr>
        <p:blipFill rotWithShape="1">
          <a:blip r:embed="rId2">
            <a:extLst>
              <a:ext uri="{28A0092B-C50C-407E-A947-70E740481C1C}">
                <a14:useLocalDpi xmlns:a14="http://schemas.microsoft.com/office/drawing/2010/main" val="0"/>
              </a:ext>
            </a:extLst>
          </a:blip>
          <a:srcRect l="-3066" r="-3066"/>
          <a:stretch/>
        </p:blipFill>
        <p:spPr>
          <a:xfrm>
            <a:off x="1143000" y="2070100"/>
            <a:ext cx="6858000" cy="3778440"/>
          </a:xfrm>
        </p:spPr>
      </p:pic>
    </p:spTree>
    <p:extLst>
      <p:ext uri="{BB962C8B-B14F-4D97-AF65-F5344CB8AC3E}">
        <p14:creationId xmlns:p14="http://schemas.microsoft.com/office/powerpoint/2010/main" val="21587633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2AE49-7036-974D-9E16-E55EE5EF0DD7}"/>
              </a:ext>
            </a:extLst>
          </p:cNvPr>
          <p:cNvSpPr>
            <a:spLocks noGrp="1"/>
          </p:cNvSpPr>
          <p:nvPr>
            <p:ph type="title"/>
          </p:nvPr>
        </p:nvSpPr>
        <p:spPr/>
        <p:txBody>
          <a:bodyPr/>
          <a:lstStyle/>
          <a:p>
            <a:r>
              <a:rPr lang="en-US" sz="2100" dirty="0"/>
              <a:t>Feb. 16, 2019</a:t>
            </a:r>
            <a:r>
              <a:rPr lang="en-US" dirty="0"/>
              <a:t> </a:t>
            </a:r>
          </a:p>
        </p:txBody>
      </p:sp>
      <p:pic>
        <p:nvPicPr>
          <p:cNvPr id="5" name="Content Placeholder 4">
            <a:extLst>
              <a:ext uri="{FF2B5EF4-FFF2-40B4-BE49-F238E27FC236}">
                <a16:creationId xmlns:a16="http://schemas.microsoft.com/office/drawing/2014/main" id="{DD35778D-73FC-1148-B669-7A8343FBCC4E}"/>
              </a:ext>
            </a:extLst>
          </p:cNvPr>
          <p:cNvPicPr>
            <a:picLocks noGrp="1" noChangeAspect="1"/>
          </p:cNvPicPr>
          <p:nvPr>
            <p:ph idx="1"/>
          </p:nvPr>
        </p:nvPicPr>
        <p:blipFill>
          <a:blip r:embed="rId2"/>
          <a:stretch>
            <a:fillRect/>
          </a:stretch>
        </p:blipFill>
        <p:spPr>
          <a:xfrm>
            <a:off x="2548188" y="274638"/>
            <a:ext cx="4271711" cy="6308724"/>
          </a:xfrm>
        </p:spPr>
      </p:pic>
    </p:spTree>
    <p:extLst>
      <p:ext uri="{BB962C8B-B14F-4D97-AF65-F5344CB8AC3E}">
        <p14:creationId xmlns:p14="http://schemas.microsoft.com/office/powerpoint/2010/main" val="34911583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CCA40-5201-9C4C-B48A-F1BC56AC24FA}"/>
              </a:ext>
            </a:extLst>
          </p:cNvPr>
          <p:cNvSpPr>
            <a:spLocks noGrp="1"/>
          </p:cNvSpPr>
          <p:nvPr>
            <p:ph type="title"/>
          </p:nvPr>
        </p:nvSpPr>
        <p:spPr/>
        <p:txBody>
          <a:bodyPr/>
          <a:lstStyle/>
          <a:p>
            <a:r>
              <a:rPr lang="en-US" dirty="0"/>
              <a:t>Death to </a:t>
            </a:r>
            <a:r>
              <a:rPr lang="en-US" i="1" dirty="0" err="1"/>
              <a:t>mangali</a:t>
            </a:r>
            <a:r>
              <a:rPr lang="en-US" dirty="0"/>
              <a:t> (slur for Roma)</a:t>
            </a:r>
          </a:p>
        </p:txBody>
      </p:sp>
      <p:pic>
        <p:nvPicPr>
          <p:cNvPr id="5" name="Content Placeholder 4">
            <a:extLst>
              <a:ext uri="{FF2B5EF4-FFF2-40B4-BE49-F238E27FC236}">
                <a16:creationId xmlns:a16="http://schemas.microsoft.com/office/drawing/2014/main" id="{A229778A-B254-3B4F-8DA4-81819189544F}"/>
              </a:ext>
            </a:extLst>
          </p:cNvPr>
          <p:cNvPicPr>
            <a:picLocks noGrp="1" noChangeAspect="1"/>
          </p:cNvPicPr>
          <p:nvPr>
            <p:ph idx="1"/>
          </p:nvPr>
        </p:nvPicPr>
        <p:blipFill>
          <a:blip r:embed="rId2"/>
          <a:stretch>
            <a:fillRect/>
          </a:stretch>
        </p:blipFill>
        <p:spPr>
          <a:xfrm>
            <a:off x="1673208" y="2257064"/>
            <a:ext cx="5398257" cy="3643855"/>
          </a:xfrm>
        </p:spPr>
      </p:pic>
    </p:spTree>
    <p:extLst>
      <p:ext uri="{BB962C8B-B14F-4D97-AF65-F5344CB8AC3E}">
        <p14:creationId xmlns:p14="http://schemas.microsoft.com/office/powerpoint/2010/main" val="33914614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0162B-2E0F-2243-92CC-814F9A9B1EB6}"/>
              </a:ext>
            </a:extLst>
          </p:cNvPr>
          <p:cNvSpPr>
            <a:spLocks noGrp="1"/>
          </p:cNvSpPr>
          <p:nvPr>
            <p:ph type="title"/>
          </p:nvPr>
        </p:nvSpPr>
        <p:spPr/>
        <p:txBody>
          <a:bodyPr>
            <a:normAutofit fontScale="90000"/>
          </a:bodyPr>
          <a:lstStyle/>
          <a:p>
            <a:r>
              <a:rPr lang="en-US" dirty="0"/>
              <a:t>Demolitions, evictions, August 2020</a:t>
            </a:r>
          </a:p>
        </p:txBody>
      </p:sp>
      <p:pic>
        <p:nvPicPr>
          <p:cNvPr id="5" name="Content Placeholder 4">
            <a:extLst>
              <a:ext uri="{FF2B5EF4-FFF2-40B4-BE49-F238E27FC236}">
                <a16:creationId xmlns:a16="http://schemas.microsoft.com/office/drawing/2014/main" id="{045868CE-BAB4-7048-B81E-F33238E89F08}"/>
              </a:ext>
            </a:extLst>
          </p:cNvPr>
          <p:cNvPicPr>
            <a:picLocks noGrp="1" noChangeAspect="1"/>
          </p:cNvPicPr>
          <p:nvPr>
            <p:ph idx="1"/>
          </p:nvPr>
        </p:nvPicPr>
        <p:blipFill>
          <a:blip r:embed="rId2"/>
          <a:stretch>
            <a:fillRect/>
          </a:stretch>
        </p:blipFill>
        <p:spPr>
          <a:xfrm>
            <a:off x="2440795" y="2057401"/>
            <a:ext cx="4262411" cy="3394472"/>
          </a:xfrm>
        </p:spPr>
      </p:pic>
    </p:spTree>
    <p:extLst>
      <p:ext uri="{BB962C8B-B14F-4D97-AF65-F5344CB8AC3E}">
        <p14:creationId xmlns:p14="http://schemas.microsoft.com/office/powerpoint/2010/main" val="6394371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F09789-F0CB-0142-9C7B-B6835D3F8A9D}"/>
              </a:ext>
            </a:extLst>
          </p:cNvPr>
          <p:cNvSpPr>
            <a:spLocks noGrp="1"/>
          </p:cNvSpPr>
          <p:nvPr>
            <p:ph type="title"/>
          </p:nvPr>
        </p:nvSpPr>
        <p:spPr>
          <a:xfrm>
            <a:off x="1143000" y="972992"/>
            <a:ext cx="6858000" cy="1403437"/>
          </a:xfrm>
        </p:spPr>
        <p:txBody>
          <a:bodyPr>
            <a:normAutofit fontScale="90000"/>
          </a:bodyPr>
          <a:lstStyle/>
          <a:p>
            <a:pPr algn="ctr"/>
            <a:r>
              <a:rPr lang="en-US" sz="2700" dirty="0"/>
              <a:t>EU Alliance of Conservatives, </a:t>
            </a:r>
            <a:r>
              <a:rPr lang="en-US" sz="2700" i="1" dirty="0"/>
              <a:t>The Future of Europe</a:t>
            </a:r>
            <a:r>
              <a:rPr lang="en-US" sz="2700" dirty="0"/>
              <a:t>: </a:t>
            </a:r>
            <a:br>
              <a:rPr lang="en-US" sz="2700" dirty="0"/>
            </a:br>
            <a:r>
              <a:rPr lang="en-US" sz="2700" dirty="0"/>
              <a:t>Traditionalism, Christian Values, Patriotism</a:t>
            </a:r>
            <a:br>
              <a:rPr lang="en-US" sz="2700" dirty="0"/>
            </a:br>
            <a:r>
              <a:rPr lang="en-US" sz="2700" dirty="0"/>
              <a:t>Bulgarian MP Angel </a:t>
            </a:r>
            <a:r>
              <a:rPr lang="en-US" sz="2700" dirty="0" err="1"/>
              <a:t>Dzhambazki</a:t>
            </a:r>
            <a:br>
              <a:rPr lang="en-US" sz="2700" dirty="0"/>
            </a:br>
            <a:endParaRPr lang="en-US" sz="2700" dirty="0"/>
          </a:p>
        </p:txBody>
      </p:sp>
      <p:pic>
        <p:nvPicPr>
          <p:cNvPr id="8" name="Content Placeholder 7">
            <a:extLst>
              <a:ext uri="{FF2B5EF4-FFF2-40B4-BE49-F238E27FC236}">
                <a16:creationId xmlns:a16="http://schemas.microsoft.com/office/drawing/2014/main" id="{AC6A6C55-01C6-AC40-804D-231BB9208866}"/>
              </a:ext>
            </a:extLst>
          </p:cNvPr>
          <p:cNvPicPr>
            <a:picLocks noGrp="1" noChangeAspect="1"/>
          </p:cNvPicPr>
          <p:nvPr>
            <p:ph idx="1"/>
          </p:nvPr>
        </p:nvPicPr>
        <p:blipFill>
          <a:blip r:embed="rId3"/>
          <a:stretch>
            <a:fillRect/>
          </a:stretch>
        </p:blipFill>
        <p:spPr>
          <a:xfrm>
            <a:off x="1454178" y="2489281"/>
            <a:ext cx="6108754" cy="3511469"/>
          </a:xfrm>
        </p:spPr>
      </p:pic>
    </p:spTree>
    <p:extLst>
      <p:ext uri="{BB962C8B-B14F-4D97-AF65-F5344CB8AC3E}">
        <p14:creationId xmlns:p14="http://schemas.microsoft.com/office/powerpoint/2010/main" val="1833552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2010C-5B22-A756-7C01-BD11007F624C}"/>
              </a:ext>
            </a:extLst>
          </p:cNvPr>
          <p:cNvSpPr>
            <a:spLocks noGrp="1"/>
          </p:cNvSpPr>
          <p:nvPr>
            <p:ph type="title"/>
          </p:nvPr>
        </p:nvSpPr>
        <p:spPr>
          <a:xfrm>
            <a:off x="153714" y="122831"/>
            <a:ext cx="8990286" cy="1746912"/>
          </a:xfrm>
        </p:spPr>
        <p:txBody>
          <a:bodyPr>
            <a:normAutofit/>
          </a:bodyPr>
          <a:lstStyle/>
          <a:p>
            <a:pPr algn="ctr"/>
            <a:r>
              <a:rPr lang="en-US" sz="2800" dirty="0"/>
              <a:t>Current protests and court case in </a:t>
            </a:r>
            <a:r>
              <a:rPr lang="en-US" sz="2800" dirty="0" err="1"/>
              <a:t>Niš</a:t>
            </a:r>
            <a:r>
              <a:rPr lang="en-US" sz="2800" dirty="0"/>
              <a:t>, South Serbia</a:t>
            </a:r>
            <a:br>
              <a:rPr lang="en-US" sz="2800" dirty="0"/>
            </a:br>
            <a:r>
              <a:rPr lang="en-US" sz="2800" dirty="0"/>
              <a:t>Re: Lack of electricity in a large Romani neighborhood</a:t>
            </a:r>
          </a:p>
        </p:txBody>
      </p:sp>
      <p:pic>
        <p:nvPicPr>
          <p:cNvPr id="5" name="Content Placeholder 4" descr="Graphical user interface, text, application, chat or text message&#10;&#10;Description automatically generated">
            <a:extLst>
              <a:ext uri="{FF2B5EF4-FFF2-40B4-BE49-F238E27FC236}">
                <a16:creationId xmlns:a16="http://schemas.microsoft.com/office/drawing/2014/main" id="{3ABA3A5D-DAD8-51A8-E920-5C061D9A299E}"/>
              </a:ext>
            </a:extLst>
          </p:cNvPr>
          <p:cNvPicPr>
            <a:picLocks noGrp="1" noChangeAspect="1"/>
          </p:cNvPicPr>
          <p:nvPr>
            <p:ph idx="1"/>
          </p:nvPr>
        </p:nvPicPr>
        <p:blipFill>
          <a:blip r:embed="rId2"/>
          <a:stretch>
            <a:fillRect/>
          </a:stretch>
        </p:blipFill>
        <p:spPr>
          <a:xfrm>
            <a:off x="1489841" y="1869743"/>
            <a:ext cx="6065783" cy="4353635"/>
          </a:xfrm>
        </p:spPr>
      </p:pic>
    </p:spTree>
    <p:extLst>
      <p:ext uri="{BB962C8B-B14F-4D97-AF65-F5344CB8AC3E}">
        <p14:creationId xmlns:p14="http://schemas.microsoft.com/office/powerpoint/2010/main" val="2625153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BCA4A-5FFC-45A6-73B9-A67DBA66F079}"/>
              </a:ext>
            </a:extLst>
          </p:cNvPr>
          <p:cNvSpPr>
            <a:spLocks noGrp="1"/>
          </p:cNvSpPr>
          <p:nvPr>
            <p:ph type="title"/>
          </p:nvPr>
        </p:nvSpPr>
        <p:spPr/>
        <p:txBody>
          <a:bodyPr/>
          <a:lstStyle/>
          <a:p>
            <a:endParaRPr lang="en-US"/>
          </a:p>
        </p:txBody>
      </p:sp>
      <p:pic>
        <p:nvPicPr>
          <p:cNvPr id="5" name="Content Placeholder 4" descr="Map&#10;&#10;Description automatically generated">
            <a:extLst>
              <a:ext uri="{FF2B5EF4-FFF2-40B4-BE49-F238E27FC236}">
                <a16:creationId xmlns:a16="http://schemas.microsoft.com/office/drawing/2014/main" id="{65C7DE2D-C844-CE3C-182E-DB5E50040AFC}"/>
              </a:ext>
            </a:extLst>
          </p:cNvPr>
          <p:cNvPicPr>
            <a:picLocks noGrp="1" noChangeAspect="1"/>
          </p:cNvPicPr>
          <p:nvPr>
            <p:ph idx="1"/>
          </p:nvPr>
        </p:nvPicPr>
        <p:blipFill>
          <a:blip r:embed="rId2"/>
          <a:stretch>
            <a:fillRect/>
          </a:stretch>
        </p:blipFill>
        <p:spPr>
          <a:xfrm>
            <a:off x="266700" y="469900"/>
            <a:ext cx="8229600" cy="6388100"/>
          </a:xfrm>
        </p:spPr>
      </p:pic>
    </p:spTree>
    <p:extLst>
      <p:ext uri="{BB962C8B-B14F-4D97-AF65-F5344CB8AC3E}">
        <p14:creationId xmlns:p14="http://schemas.microsoft.com/office/powerpoint/2010/main" val="9774079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DEEF9-84CB-942C-F80E-A7340C2374E5}"/>
              </a:ext>
            </a:extLst>
          </p:cNvPr>
          <p:cNvSpPr>
            <a:spLocks noGrp="1"/>
          </p:cNvSpPr>
          <p:nvPr>
            <p:ph type="title"/>
          </p:nvPr>
        </p:nvSpPr>
        <p:spPr/>
        <p:txBody>
          <a:bodyPr>
            <a:normAutofit/>
          </a:bodyPr>
          <a:lstStyle/>
          <a:p>
            <a:pPr algn="ctr"/>
            <a:r>
              <a:rPr lang="en-US" sz="2400" i="1" dirty="0">
                <a:latin typeface="+mn-lt"/>
                <a:ea typeface="Times New Roman" panose="02020603050405020304" pitchFamily="18" charset="0"/>
              </a:rPr>
              <a:t>Justice Denied: Roma in the Criminal Justice System </a:t>
            </a:r>
            <a:br>
              <a:rPr lang="en-US" sz="2400" i="1" dirty="0">
                <a:latin typeface="+mn-lt"/>
                <a:ea typeface="Times New Roman" panose="02020603050405020304" pitchFamily="18" charset="0"/>
              </a:rPr>
            </a:br>
            <a:r>
              <a:rPr lang="en-US" sz="2400" dirty="0">
                <a:latin typeface="+mn-lt"/>
                <a:ea typeface="Times New Roman" panose="02020603050405020304" pitchFamily="18" charset="0"/>
              </a:rPr>
              <a:t>(Serbia and North Macedonia, 2021)</a:t>
            </a:r>
            <a:endParaRPr lang="en-US" sz="2400" dirty="0">
              <a:latin typeface="+mn-lt"/>
            </a:endParaRPr>
          </a:p>
        </p:txBody>
      </p:sp>
      <p:sp>
        <p:nvSpPr>
          <p:cNvPr id="3" name="Content Placeholder 2">
            <a:extLst>
              <a:ext uri="{FF2B5EF4-FFF2-40B4-BE49-F238E27FC236}">
                <a16:creationId xmlns:a16="http://schemas.microsoft.com/office/drawing/2014/main" id="{CF273BD6-42EF-6A8D-E618-950A37387728}"/>
              </a:ext>
            </a:extLst>
          </p:cNvPr>
          <p:cNvSpPr>
            <a:spLocks noGrp="1"/>
          </p:cNvSpPr>
          <p:nvPr>
            <p:ph idx="1"/>
          </p:nvPr>
        </p:nvSpPr>
        <p:spPr/>
        <p:txBody>
          <a:bodyPr>
            <a:normAutofit/>
          </a:bodyPr>
          <a:lstStyle/>
          <a:p>
            <a:pPr marL="0" indent="0" algn="ctr">
              <a:buNone/>
            </a:pPr>
            <a:r>
              <a:rPr lang="en-US" sz="1800" dirty="0">
                <a:ea typeface="Times New Roman" panose="02020603050405020304" pitchFamily="18" charset="0"/>
              </a:rPr>
              <a:t>Provides clear evidence that </a:t>
            </a:r>
          </a:p>
          <a:p>
            <a:pPr marL="0" indent="0" algn="ctr">
              <a:buNone/>
            </a:pPr>
            <a:r>
              <a:rPr lang="en-US" sz="1800" dirty="0">
                <a:ea typeface="Times New Roman" panose="02020603050405020304" pitchFamily="18" charset="0"/>
              </a:rPr>
              <a:t>“Institutional racism is embedded in the criminal justice system …. Romani defendants face discrimination from police, judges, prosecutors, and often their own lawyers…. Pervasive and routine </a:t>
            </a:r>
            <a:r>
              <a:rPr lang="en-US" sz="1800" dirty="0" err="1">
                <a:ea typeface="Times New Roman" panose="02020603050405020304" pitchFamily="18" charset="0"/>
              </a:rPr>
              <a:t>antigypsyism</a:t>
            </a:r>
            <a:r>
              <a:rPr lang="en-US" sz="1800" dirty="0">
                <a:ea typeface="Times New Roman" panose="02020603050405020304" pitchFamily="18" charset="0"/>
              </a:rPr>
              <a:t> in state and society leads to racially-biased decisions and outcomes for Roma ….  Romani defendants are faced with discriminatory attitudes and biases that skew outcomes against them, so that the very system that is meant to impart fair and equal justice is, in fact, doing the opposite”</a:t>
            </a:r>
          </a:p>
          <a:p>
            <a:pPr marL="0" indent="0" algn="ctr">
              <a:buNone/>
            </a:pPr>
            <a:r>
              <a:rPr lang="en-US" sz="1800" dirty="0"/>
              <a:t>European Roma Rights Center</a:t>
            </a:r>
          </a:p>
        </p:txBody>
      </p:sp>
    </p:spTree>
    <p:extLst>
      <p:ext uri="{BB962C8B-B14F-4D97-AF65-F5344CB8AC3E}">
        <p14:creationId xmlns:p14="http://schemas.microsoft.com/office/powerpoint/2010/main" val="8709188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3A51DF38-7F3A-4845-B17C-FEB799BC9DFD}"/>
              </a:ext>
            </a:extLst>
          </p:cNvPr>
          <p:cNvSpPr>
            <a:spLocks noGrp="1"/>
          </p:cNvSpPr>
          <p:nvPr>
            <p:ph type="title"/>
          </p:nvPr>
        </p:nvSpPr>
        <p:spPr/>
        <p:txBody>
          <a:bodyPr/>
          <a:lstStyle/>
          <a:p>
            <a:pPr algn="ctr"/>
            <a:r>
              <a:rPr lang="en-US" altLang="en-US" b="1" dirty="0">
                <a:latin typeface="+mn-lt"/>
                <a:ea typeface="ＭＳ Ｐゴシック" panose="020B0600070205080204" pitchFamily="34" charset="-128"/>
              </a:rPr>
              <a:t>Roma: largest minority in Europe</a:t>
            </a:r>
          </a:p>
        </p:txBody>
      </p:sp>
      <p:sp>
        <p:nvSpPr>
          <p:cNvPr id="17410" name="Content Placeholder 2">
            <a:extLst>
              <a:ext uri="{FF2B5EF4-FFF2-40B4-BE49-F238E27FC236}">
                <a16:creationId xmlns:a16="http://schemas.microsoft.com/office/drawing/2014/main" id="{DCAC771D-AD88-2040-B6B8-459DEAF81D3E}"/>
              </a:ext>
            </a:extLst>
          </p:cNvPr>
          <p:cNvSpPr>
            <a:spLocks noGrp="1"/>
          </p:cNvSpPr>
          <p:nvPr>
            <p:ph idx="1"/>
          </p:nvPr>
        </p:nvSpPr>
        <p:spPr>
          <a:xfrm>
            <a:off x="1485900" y="1193800"/>
            <a:ext cx="6172200" cy="4258073"/>
          </a:xfrm>
        </p:spPr>
        <p:txBody>
          <a:bodyPr/>
          <a:lstStyle/>
          <a:p>
            <a:r>
              <a:rPr lang="en-US" altLang="en-US" dirty="0">
                <a:ea typeface="ＭＳ Ｐゴシック" panose="020B0600070205080204" pitchFamily="34" charset="-128"/>
              </a:rPr>
              <a:t>Lowest rates of education, political participation, and social integration</a:t>
            </a:r>
          </a:p>
          <a:p>
            <a:r>
              <a:rPr lang="en-US" altLang="en-US" dirty="0">
                <a:ea typeface="ＭＳ Ｐゴシック" panose="020B0600070205080204" pitchFamily="34" charset="-128"/>
              </a:rPr>
              <a:t>Inferior health care and  housing</a:t>
            </a:r>
          </a:p>
          <a:p>
            <a:r>
              <a:rPr lang="en-US" altLang="en-US" dirty="0">
                <a:ea typeface="ＭＳ Ｐゴシック" panose="020B0600070205080204" pitchFamily="34" charset="-128"/>
              </a:rPr>
              <a:t>80-90% unemployment in some regions of Eastern Europe</a:t>
            </a:r>
          </a:p>
          <a:p>
            <a:r>
              <a:rPr lang="en-US" altLang="en-US" dirty="0">
                <a:ea typeface="ＭＳ Ｐゴシック" panose="020B0600070205080204" pitchFamily="34" charset="-128"/>
              </a:rPr>
              <a:t>Widespread prejudice among majority populations</a:t>
            </a:r>
          </a:p>
          <a:p>
            <a:r>
              <a:rPr lang="en-US" altLang="en-US" dirty="0">
                <a:ea typeface="ＭＳ Ｐゴシック" panose="020B0600070205080204" pitchFamily="34" charset="-128"/>
              </a:rPr>
              <a:t>Physical violence and intimidation</a:t>
            </a:r>
          </a:p>
          <a:p>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27323237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3">
            <a:extLst>
              <a:ext uri="{FF2B5EF4-FFF2-40B4-BE49-F238E27FC236}">
                <a16:creationId xmlns:a16="http://schemas.microsoft.com/office/drawing/2014/main" id="{A1FAB00F-7DFA-B04C-A866-641206B0D815}"/>
              </a:ext>
            </a:extLst>
          </p:cNvPr>
          <p:cNvSpPr>
            <a:spLocks noGrp="1"/>
          </p:cNvSpPr>
          <p:nvPr>
            <p:ph type="title"/>
          </p:nvPr>
        </p:nvSpPr>
        <p:spPr>
          <a:xfrm>
            <a:off x="1485900" y="228601"/>
            <a:ext cx="6172200" cy="1181099"/>
          </a:xfrm>
        </p:spPr>
        <p:txBody>
          <a:bodyPr>
            <a:normAutofit/>
          </a:bodyPr>
          <a:lstStyle/>
          <a:p>
            <a:pPr algn="ctr" eaLnBrk="1" hangingPunct="1"/>
            <a:r>
              <a:rPr lang="en-US" altLang="en-US" sz="2700" b="1" dirty="0">
                <a:latin typeface="+mn-lt"/>
                <a:ea typeface="ＭＳ Ｐゴシック" panose="020B0600070205080204" pitchFamily="34" charset="-128"/>
              </a:rPr>
              <a:t>Roma</a:t>
            </a:r>
          </a:p>
        </p:txBody>
      </p:sp>
      <p:sp>
        <p:nvSpPr>
          <p:cNvPr id="5" name="Vertical Text Placeholder 4">
            <a:extLst>
              <a:ext uri="{FF2B5EF4-FFF2-40B4-BE49-F238E27FC236}">
                <a16:creationId xmlns:a16="http://schemas.microsoft.com/office/drawing/2014/main" id="{1A3B3796-239E-3A43-BC77-DF0D1ED5D849}"/>
              </a:ext>
            </a:extLst>
          </p:cNvPr>
          <p:cNvSpPr>
            <a:spLocks noGrp="1"/>
          </p:cNvSpPr>
          <p:nvPr>
            <p:ph type="body" orient="vert" idx="1"/>
          </p:nvPr>
        </p:nvSpPr>
        <p:spPr>
          <a:xfrm>
            <a:off x="1485900" y="1409700"/>
            <a:ext cx="6172200" cy="4593035"/>
          </a:xfrm>
        </p:spPr>
        <p:txBody>
          <a:bodyPr vert="horz">
            <a:noAutofit/>
          </a:bodyPr>
          <a:lstStyle/>
          <a:p>
            <a:pPr algn="ctr" eaLnBrk="1" hangingPunct="1">
              <a:buFont typeface="Arial" panose="020B0604020202020204" pitchFamily="34" charset="0"/>
              <a:buNone/>
            </a:pPr>
            <a:r>
              <a:rPr lang="en-US" altLang="en-US" sz="2400" b="1" dirty="0">
                <a:ea typeface="ＭＳ Ｐゴシック" panose="020B0600070205080204" pitchFamily="34" charset="-128"/>
              </a:rPr>
              <a:t>Terminology: Gypsy, Gitano (Egyptian), </a:t>
            </a:r>
          </a:p>
          <a:p>
            <a:pPr algn="ctr" eaLnBrk="1" hangingPunct="1">
              <a:buFont typeface="Arial" panose="020B0604020202020204" pitchFamily="34" charset="0"/>
              <a:buNone/>
            </a:pPr>
            <a:r>
              <a:rPr lang="en-US" altLang="en-US" sz="2400" b="1" dirty="0" err="1">
                <a:ea typeface="ＭＳ Ｐゴシック" panose="020B0600070205080204" pitchFamily="34" charset="-128"/>
              </a:rPr>
              <a:t>Tsigani</a:t>
            </a:r>
            <a:r>
              <a:rPr lang="en-US" altLang="en-US" sz="2400" b="1" dirty="0">
                <a:ea typeface="ＭＳ Ｐゴシック" panose="020B0600070205080204" pitchFamily="34" charset="-128"/>
              </a:rPr>
              <a:t>, </a:t>
            </a:r>
            <a:r>
              <a:rPr lang="en-US" altLang="en-US" sz="2400" b="1" dirty="0" err="1">
                <a:ea typeface="ＭＳ Ｐゴシック" panose="020B0600070205080204" pitchFamily="34" charset="-128"/>
              </a:rPr>
              <a:t>Zigeuner</a:t>
            </a:r>
            <a:r>
              <a:rPr lang="en-US" altLang="en-US" sz="2400" b="1" dirty="0">
                <a:ea typeface="ＭＳ Ｐゴシック" panose="020B0600070205080204" pitchFamily="34" charset="-128"/>
              </a:rPr>
              <a:t>, (</a:t>
            </a:r>
            <a:r>
              <a:rPr lang="en-US" altLang="en-US" sz="2400" b="1" dirty="0" err="1">
                <a:ea typeface="ＭＳ Ｐゴシック" panose="020B0600070205080204" pitchFamily="34" charset="-128"/>
              </a:rPr>
              <a:t>atsinganoi</a:t>
            </a:r>
            <a:r>
              <a:rPr lang="en-US" altLang="en-US" sz="2400" b="1" dirty="0">
                <a:ea typeface="ＭＳ Ｐゴシック" panose="020B0600070205080204" pitchFamily="34" charset="-128"/>
              </a:rPr>
              <a:t>)</a:t>
            </a:r>
          </a:p>
          <a:p>
            <a:pPr algn="ctr" eaLnBrk="1" hangingPunct="1">
              <a:buFont typeface="Arial" panose="020B0604020202020204" pitchFamily="34" charset="0"/>
              <a:buNone/>
            </a:pPr>
            <a:r>
              <a:rPr lang="en-US" altLang="en-US" sz="2400" b="1" dirty="0">
                <a:ea typeface="ＭＳ Ｐゴシック" panose="020B0600070205080204" pitchFamily="34" charset="-128"/>
              </a:rPr>
              <a:t>Population: 12 million+ world wide</a:t>
            </a:r>
          </a:p>
          <a:p>
            <a:pPr algn="ctr" eaLnBrk="1" hangingPunct="1">
              <a:buFont typeface="Arial" panose="020B0604020202020204" pitchFamily="34" charset="0"/>
              <a:buNone/>
            </a:pPr>
            <a:r>
              <a:rPr lang="en-US" altLang="en-US" sz="2400" b="1" dirty="0">
                <a:ea typeface="ＭＳ Ｐゴシック" panose="020B0600070205080204" pitchFamily="34" charset="-128"/>
              </a:rPr>
              <a:t>Largest concentration in Eastern Europe and Spain  </a:t>
            </a:r>
          </a:p>
          <a:p>
            <a:pPr algn="ctr" eaLnBrk="1" hangingPunct="1">
              <a:buFont typeface="Arial" panose="020B0604020202020204" pitchFamily="34" charset="0"/>
              <a:buNone/>
            </a:pPr>
            <a:r>
              <a:rPr lang="en-US" altLang="en-US" sz="2400" b="1" dirty="0">
                <a:ea typeface="ＭＳ Ｐゴシック" panose="020B0600070205080204" pitchFamily="34" charset="-128"/>
              </a:rPr>
              <a:t>1 million in US </a:t>
            </a:r>
          </a:p>
          <a:p>
            <a:pPr algn="ctr">
              <a:buNone/>
            </a:pPr>
            <a:r>
              <a:rPr lang="en-US" altLang="en-US" sz="2400" b="1" dirty="0">
                <a:ea typeface="ＭＳ Ｐゴシック" panose="020B0600070205080204" pitchFamily="34" charset="-128"/>
              </a:rPr>
              <a:t>Migration from East Europe to US 1880s-1920s</a:t>
            </a:r>
          </a:p>
          <a:p>
            <a:pPr algn="ctr" eaLnBrk="1" hangingPunct="1">
              <a:buFont typeface="Arial" panose="020B0604020202020204" pitchFamily="34" charset="0"/>
              <a:buNone/>
            </a:pPr>
            <a:endParaRPr lang="en-US" altLang="en-US" sz="2400" b="1" dirty="0">
              <a:ea typeface="ＭＳ Ｐゴシック" panose="020B0600070205080204" pitchFamily="34" charset="-128"/>
            </a:endParaRPr>
          </a:p>
          <a:p>
            <a:pPr algn="ctr" eaLnBrk="1" hangingPunct="1">
              <a:buFont typeface="Arial" panose="020B0604020202020204" pitchFamily="34" charset="0"/>
              <a:buNone/>
            </a:pPr>
            <a:r>
              <a:rPr lang="en-US" altLang="en-US" sz="2400" b="1" dirty="0">
                <a:ea typeface="ＭＳ Ｐゴシック" panose="020B0600070205080204" pitchFamily="34" charset="-128"/>
              </a:rPr>
              <a:t>History: NW Indian origin, diaspora</a:t>
            </a:r>
          </a:p>
          <a:p>
            <a:pPr algn="ctr" eaLnBrk="1" hangingPunct="1">
              <a:buFont typeface="Arial" panose="020B0604020202020204" pitchFamily="34" charset="0"/>
              <a:buNone/>
            </a:pPr>
            <a:r>
              <a:rPr lang="en-US" altLang="en-US" sz="2400" b="1" dirty="0">
                <a:ea typeface="ＭＳ Ｐゴシック" panose="020B0600070205080204" pitchFamily="34" charset="-128"/>
              </a:rPr>
              <a:t>Discrimination</a:t>
            </a:r>
          </a:p>
        </p:txBody>
      </p:sp>
      <p:sp>
        <p:nvSpPr>
          <p:cNvPr id="15363" name="TextBox 3">
            <a:extLst>
              <a:ext uri="{FF2B5EF4-FFF2-40B4-BE49-F238E27FC236}">
                <a16:creationId xmlns:a16="http://schemas.microsoft.com/office/drawing/2014/main" id="{82D0EF0E-4953-6D4A-8812-8F0D7E46F4A7}"/>
              </a:ext>
            </a:extLst>
          </p:cNvPr>
          <p:cNvSpPr txBox="1">
            <a:spLocks noChangeArrowheads="1"/>
          </p:cNvSpPr>
          <p:nvPr/>
        </p:nvSpPr>
        <p:spPr bwMode="auto">
          <a:xfrm>
            <a:off x="9958388" y="1976437"/>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350"/>
          </a:p>
        </p:txBody>
      </p:sp>
    </p:spTree>
    <p:extLst>
      <p:ext uri="{BB962C8B-B14F-4D97-AF65-F5344CB8AC3E}">
        <p14:creationId xmlns:p14="http://schemas.microsoft.com/office/powerpoint/2010/main" val="34283827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C297DD-2315-A341-9BDE-4934105D1F15}"/>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6705EEAD-1CF8-1E4E-9FF6-9998DC033384}"/>
              </a:ext>
            </a:extLst>
          </p:cNvPr>
          <p:cNvPicPr>
            <a:picLocks noGrp="1" noChangeAspect="1"/>
          </p:cNvPicPr>
          <p:nvPr>
            <p:ph idx="1"/>
          </p:nvPr>
        </p:nvPicPr>
        <p:blipFill>
          <a:blip r:embed="rId2"/>
          <a:stretch>
            <a:fillRect/>
          </a:stretch>
        </p:blipFill>
        <p:spPr>
          <a:xfrm>
            <a:off x="1928812" y="1756887"/>
            <a:ext cx="5104237" cy="5809417"/>
          </a:xfrm>
        </p:spPr>
      </p:pic>
    </p:spTree>
    <p:extLst>
      <p:ext uri="{BB962C8B-B14F-4D97-AF65-F5344CB8AC3E}">
        <p14:creationId xmlns:p14="http://schemas.microsoft.com/office/powerpoint/2010/main" val="12451857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E5D6-1877-1D43-9009-7BBFDE3CA41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85EA1B4-0A7D-C846-AA9A-E97AB511885D}"/>
              </a:ext>
            </a:extLst>
          </p:cNvPr>
          <p:cNvPicPr>
            <a:picLocks noGrp="1" noChangeAspect="1"/>
          </p:cNvPicPr>
          <p:nvPr>
            <p:ph idx="1"/>
          </p:nvPr>
        </p:nvPicPr>
        <p:blipFill>
          <a:blip r:embed="rId2"/>
          <a:stretch>
            <a:fillRect/>
          </a:stretch>
        </p:blipFill>
        <p:spPr>
          <a:xfrm>
            <a:off x="1304126" y="1688783"/>
            <a:ext cx="6642581" cy="3834885"/>
          </a:xfrm>
        </p:spPr>
      </p:pic>
    </p:spTree>
    <p:extLst>
      <p:ext uri="{BB962C8B-B14F-4D97-AF65-F5344CB8AC3E}">
        <p14:creationId xmlns:p14="http://schemas.microsoft.com/office/powerpoint/2010/main" val="16293339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2">
            <a:extLst>
              <a:ext uri="{FF2B5EF4-FFF2-40B4-BE49-F238E27FC236}">
                <a16:creationId xmlns:a16="http://schemas.microsoft.com/office/drawing/2014/main" id="{149CDB93-E1AA-5F41-9436-2C6AA24CDF18}"/>
              </a:ext>
            </a:extLst>
          </p:cNvPr>
          <p:cNvSpPr>
            <a:spLocks noGrp="1"/>
          </p:cNvSpPr>
          <p:nvPr>
            <p:ph idx="1"/>
          </p:nvPr>
        </p:nvSpPr>
        <p:spPr>
          <a:xfrm>
            <a:off x="1752600" y="152400"/>
            <a:ext cx="7035800" cy="6705600"/>
          </a:xfrm>
          <a:ln>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ormAutofit fontScale="92500" lnSpcReduction="20000"/>
          </a:bodyPr>
          <a:lstStyle/>
          <a:p>
            <a:pPr marL="257175" lvl="8" indent="-257175" eaLnBrk="0" fontAlgn="base" hangingPunct="0">
              <a:spcAft>
                <a:spcPct val="0"/>
              </a:spcAft>
              <a:defRPr/>
            </a:pPr>
            <a:r>
              <a:rPr lang="en-US" sz="3200" dirty="0"/>
              <a:t>Indian diaspora; linguistic evidence</a:t>
            </a:r>
          </a:p>
          <a:p>
            <a:pPr marL="257175" lvl="8" indent="-257175" eaLnBrk="0" fontAlgn="base" hangingPunct="0">
              <a:spcAft>
                <a:spcPct val="0"/>
              </a:spcAft>
              <a:defRPr/>
            </a:pPr>
            <a:r>
              <a:rPr lang="en-US" sz="3200" dirty="0"/>
              <a:t>Diversity of Romani sub-groups</a:t>
            </a:r>
          </a:p>
          <a:p>
            <a:pPr marL="257175" lvl="8" indent="-257175" eaLnBrk="0" fontAlgn="base" hangingPunct="0">
              <a:spcAft>
                <a:spcPct val="0"/>
              </a:spcAft>
              <a:defRPr/>
            </a:pPr>
            <a:r>
              <a:rPr lang="en-US" sz="3200" dirty="0"/>
              <a:t>Nomadism/sedentarism</a:t>
            </a:r>
          </a:p>
          <a:p>
            <a:pPr>
              <a:buFont typeface="Arial" charset="0"/>
              <a:buChar char="•"/>
              <a:defRPr/>
            </a:pPr>
            <a:r>
              <a:rPr lang="en-US" dirty="0"/>
              <a:t> Slavery in southern Romania 1300s- 1860s</a:t>
            </a:r>
          </a:p>
          <a:p>
            <a:pPr>
              <a:buFont typeface="Arial" charset="0"/>
              <a:buChar char="•"/>
              <a:defRPr/>
            </a:pPr>
            <a:r>
              <a:rPr lang="en-US" dirty="0"/>
              <a:t> Nazi period</a:t>
            </a:r>
          </a:p>
          <a:p>
            <a:pPr>
              <a:buFont typeface="Arial" charset="0"/>
              <a:buChar char="•"/>
              <a:defRPr/>
            </a:pPr>
            <a:r>
              <a:rPr lang="en-US" dirty="0"/>
              <a:t> Socialist assimilation measures</a:t>
            </a:r>
          </a:p>
          <a:p>
            <a:pPr>
              <a:buFont typeface="Arial" charset="0"/>
              <a:buChar char="•"/>
              <a:defRPr/>
            </a:pPr>
            <a:r>
              <a:rPr lang="en-US" dirty="0"/>
              <a:t> Forced sterilization of Romani women</a:t>
            </a:r>
          </a:p>
          <a:p>
            <a:pPr>
              <a:buFont typeface="Arial" charset="0"/>
              <a:buChar char="•"/>
              <a:defRPr/>
            </a:pPr>
            <a:r>
              <a:rPr lang="en-US" dirty="0"/>
              <a:t> Tracking of children into “special” schools</a:t>
            </a:r>
          </a:p>
          <a:p>
            <a:pPr>
              <a:buFont typeface="Arial" charset="0"/>
              <a:buChar char="•"/>
              <a:defRPr/>
            </a:pPr>
            <a:r>
              <a:rPr lang="en-US" dirty="0"/>
              <a:t> Gypsy “crime units” in US cities</a:t>
            </a:r>
          </a:p>
          <a:p>
            <a:pPr>
              <a:buFont typeface="Arial" charset="0"/>
              <a:buChar char="•"/>
              <a:defRPr/>
            </a:pPr>
            <a:r>
              <a:rPr lang="en-US" dirty="0"/>
              <a:t> Evictions, police violence</a:t>
            </a:r>
          </a:p>
          <a:p>
            <a:pPr>
              <a:buFont typeface="Arial" charset="0"/>
              <a:buChar char="•"/>
              <a:defRPr/>
            </a:pPr>
            <a:r>
              <a:rPr lang="en-US" dirty="0"/>
              <a:t> Structural discrimination</a:t>
            </a:r>
          </a:p>
          <a:p>
            <a:pPr>
              <a:buFont typeface="Arial" charset="0"/>
              <a:buChar char="•"/>
              <a:defRPr/>
            </a:pPr>
            <a:r>
              <a:rPr lang="en-US" dirty="0"/>
              <a:t> Rise of neo-</a:t>
            </a:r>
            <a:r>
              <a:rPr lang="en-US" dirty="0" err="1"/>
              <a:t>facism</a:t>
            </a:r>
            <a:endParaRPr lang="en-US" dirty="0"/>
          </a:p>
          <a:p>
            <a:pPr algn="ctr">
              <a:buFont typeface="Arial" charset="0"/>
              <a:buNone/>
              <a:defRPr/>
            </a:pPr>
            <a:r>
              <a:rPr lang="en-US" sz="2400" dirty="0"/>
              <a:t>Open Society Foundation short animated history:</a:t>
            </a:r>
          </a:p>
          <a:p>
            <a:pPr algn="ctr">
              <a:buFont typeface="Arial" charset="0"/>
              <a:buNone/>
              <a:defRPr/>
            </a:pPr>
            <a:r>
              <a:rPr lang="en-US" sz="2400" dirty="0"/>
              <a:t>https://</a:t>
            </a:r>
            <a:r>
              <a:rPr lang="en-US" sz="2400" dirty="0" err="1"/>
              <a:t>www.youtube.com</a:t>
            </a:r>
            <a:r>
              <a:rPr lang="en-US" sz="2400" dirty="0"/>
              <a:t>/</a:t>
            </a:r>
            <a:r>
              <a:rPr lang="en-US" sz="2400" dirty="0" err="1"/>
              <a:t>watch?v</a:t>
            </a:r>
            <a:r>
              <a:rPr lang="en-US" sz="2400" dirty="0"/>
              <a:t>=Q6wSLfGBVGY</a:t>
            </a:r>
          </a:p>
        </p:txBody>
      </p:sp>
    </p:spTree>
    <p:extLst>
      <p:ext uri="{BB962C8B-B14F-4D97-AF65-F5344CB8AC3E}">
        <p14:creationId xmlns:p14="http://schemas.microsoft.com/office/powerpoint/2010/main" val="24319794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978F1A2B-7CB9-3A19-ABE1-BF4D31A3FACC}"/>
              </a:ext>
            </a:extLst>
          </p:cNvPr>
          <p:cNvSpPr>
            <a:spLocks noGrp="1"/>
          </p:cNvSpPr>
          <p:nvPr>
            <p:ph type="title"/>
          </p:nvPr>
        </p:nvSpPr>
        <p:spPr/>
        <p:txBody>
          <a:bodyPr/>
          <a:lstStyle/>
          <a:p>
            <a:endParaRPr lang="en-US" altLang="en-US">
              <a:ea typeface="ＭＳ Ｐゴシック" panose="020B0600070205080204" pitchFamily="34" charset="-128"/>
            </a:endParaRPr>
          </a:p>
        </p:txBody>
      </p:sp>
      <p:sp>
        <p:nvSpPr>
          <p:cNvPr id="15362" name="Content Placeholder 2">
            <a:extLst>
              <a:ext uri="{FF2B5EF4-FFF2-40B4-BE49-F238E27FC236}">
                <a16:creationId xmlns:a16="http://schemas.microsoft.com/office/drawing/2014/main" id="{E27D3880-1F45-5D69-7B04-EDC7CA07EA59}"/>
              </a:ext>
            </a:extLst>
          </p:cNvPr>
          <p:cNvSpPr>
            <a:spLocks noGrp="1"/>
          </p:cNvSpPr>
          <p:nvPr>
            <p:ph idx="1"/>
          </p:nvPr>
        </p:nvSpPr>
        <p:spPr>
          <a:xfrm>
            <a:off x="457200" y="274638"/>
            <a:ext cx="8229600" cy="6583362"/>
          </a:xfrm>
        </p:spPr>
        <p:txBody>
          <a:bodyPr/>
          <a:lstStyle/>
          <a:p>
            <a:pPr algn="ctr">
              <a:buFont typeface="Arial" panose="020B0604020202020204" pitchFamily="34" charset="0"/>
              <a:buNone/>
            </a:pPr>
            <a:r>
              <a:rPr lang="en-US" altLang="en-US" sz="4000" dirty="0">
                <a:ea typeface="ＭＳ Ｐゴシック" panose="020B0600070205080204" pitchFamily="34" charset="-128"/>
              </a:rPr>
              <a:t>Paradox: </a:t>
            </a:r>
          </a:p>
          <a:p>
            <a:pPr algn="ctr">
              <a:buFont typeface="Arial" panose="020B0604020202020204" pitchFamily="34" charset="0"/>
              <a:buNone/>
            </a:pPr>
            <a:r>
              <a:rPr lang="en-US" altLang="en-US" sz="4000" dirty="0">
                <a:ea typeface="ＭＳ Ｐゴシック" panose="020B0600070205080204" pitchFamily="34" charset="-128"/>
              </a:rPr>
              <a:t>Roma revered for their arts (especially music)</a:t>
            </a:r>
          </a:p>
          <a:p>
            <a:pPr algn="ctr">
              <a:buFont typeface="Arial" panose="020B0604020202020204" pitchFamily="34" charset="0"/>
              <a:buNone/>
            </a:pPr>
            <a:r>
              <a:rPr lang="en-US" altLang="en-US" sz="4000" dirty="0">
                <a:ea typeface="ＭＳ Ｐゴシック" panose="020B0600070205080204" pitchFamily="34" charset="-128"/>
              </a:rPr>
              <a:t> yet reviled as people</a:t>
            </a:r>
          </a:p>
          <a:p>
            <a:pPr marL="0" indent="0">
              <a:buNone/>
            </a:pPr>
            <a:endParaRPr lang="en-US" altLang="en-US" sz="4000" dirty="0">
              <a:ea typeface="ＭＳ Ｐゴシック" panose="020B0600070205080204" pitchFamily="34" charset="-128"/>
            </a:endParaRPr>
          </a:p>
          <a:p>
            <a:r>
              <a:rPr lang="en-US" altLang="en-US" sz="4000" dirty="0">
                <a:ea typeface="ＭＳ Ｐゴシック" panose="020B0600070205080204" pitchFamily="34" charset="-128"/>
              </a:rPr>
              <a:t>Musicality is a positive stereotype</a:t>
            </a:r>
          </a:p>
          <a:p>
            <a:r>
              <a:rPr lang="en-US" altLang="en-US" sz="4000" dirty="0">
                <a:ea typeface="ＭＳ Ｐゴシック" panose="020B0600070205080204" pitchFamily="34" charset="-128"/>
              </a:rPr>
              <a:t>Sometimes promoted by Roma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72B573-E235-3F4D-AF10-685007E700EA}"/>
              </a:ext>
            </a:extLst>
          </p:cNvPr>
          <p:cNvSpPr>
            <a:spLocks noGrp="1"/>
          </p:cNvSpPr>
          <p:nvPr>
            <p:ph type="title"/>
          </p:nvPr>
        </p:nvSpPr>
        <p:spPr>
          <a:xfrm>
            <a:off x="628650" y="330200"/>
            <a:ext cx="7886700" cy="1084898"/>
          </a:xfrm>
        </p:spPr>
        <p:txBody>
          <a:bodyPr/>
          <a:lstStyle/>
          <a:p>
            <a:pPr algn="ctr"/>
            <a:r>
              <a:rPr lang="en-US" altLang="en-US" sz="2400" b="1" dirty="0">
                <a:latin typeface="+mn-lt"/>
                <a:ea typeface="ＭＳ Ｐゴシック" panose="020B0600070205080204" pitchFamily="34" charset="-128"/>
              </a:rPr>
              <a:t>Historical Occupations: Gendered</a:t>
            </a:r>
            <a:br>
              <a:rPr lang="en-US" altLang="en-US" b="1" dirty="0">
                <a:ea typeface="ＭＳ Ｐゴシック" panose="020B0600070205080204" pitchFamily="34" charset="-128"/>
              </a:rPr>
            </a:br>
            <a:endParaRPr lang="en-US" sz="2400" dirty="0">
              <a:latin typeface="+mn-lt"/>
            </a:endParaRPr>
          </a:p>
        </p:txBody>
      </p:sp>
      <p:sp>
        <p:nvSpPr>
          <p:cNvPr id="5" name="Content Placeholder 4">
            <a:extLst>
              <a:ext uri="{FF2B5EF4-FFF2-40B4-BE49-F238E27FC236}">
                <a16:creationId xmlns:a16="http://schemas.microsoft.com/office/drawing/2014/main" id="{6318EFB6-6A24-D248-B9EC-B48401911E3D}"/>
              </a:ext>
            </a:extLst>
          </p:cNvPr>
          <p:cNvSpPr>
            <a:spLocks noGrp="1"/>
          </p:cNvSpPr>
          <p:nvPr>
            <p:ph idx="1"/>
          </p:nvPr>
        </p:nvSpPr>
        <p:spPr>
          <a:xfrm>
            <a:off x="628650" y="952500"/>
            <a:ext cx="7886700" cy="5791200"/>
          </a:xfrm>
        </p:spPr>
        <p:txBody>
          <a:bodyPr>
            <a:normAutofit/>
          </a:bodyPr>
          <a:lstStyle/>
          <a:p>
            <a:pPr algn="ctr">
              <a:buNone/>
            </a:pPr>
            <a:endParaRPr lang="en-US" altLang="en-US" sz="2400" b="1" dirty="0">
              <a:ea typeface="ＭＳ Ｐゴシック" panose="020B0600070205080204" pitchFamily="34" charset="-128"/>
            </a:endParaRPr>
          </a:p>
          <a:p>
            <a:pPr algn="ctr">
              <a:buNone/>
            </a:pPr>
            <a:r>
              <a:rPr lang="en-US" altLang="en-US" sz="2400" b="1" dirty="0">
                <a:ea typeface="ＭＳ Ｐゴシック" panose="020B0600070205080204" pitchFamily="34" charset="-128"/>
              </a:rPr>
              <a:t>Professional music (instrumental- male), singing  and dance</a:t>
            </a:r>
          </a:p>
          <a:p>
            <a:pPr algn="ctr">
              <a:buNone/>
            </a:pPr>
            <a:r>
              <a:rPr lang="en-US" altLang="en-US" sz="2400" b="1" dirty="0">
                <a:ea typeface="ＭＳ Ｐゴシック" panose="020B0600070205080204" pitchFamily="34" charset="-128"/>
              </a:rPr>
              <a:t>Animal training (bear and monkey trainers), circus work</a:t>
            </a:r>
          </a:p>
          <a:p>
            <a:pPr algn="ctr">
              <a:buNone/>
            </a:pPr>
            <a:r>
              <a:rPr lang="en-US" altLang="en-US" sz="2400" b="1" dirty="0">
                <a:ea typeface="ＭＳ Ｐゴシック" panose="020B0600070205080204" pitchFamily="34" charset="-128"/>
              </a:rPr>
              <a:t>Metal work, e.g., blacksmithing (US: car repair)</a:t>
            </a:r>
          </a:p>
          <a:p>
            <a:pPr algn="ctr">
              <a:buNone/>
            </a:pPr>
            <a:r>
              <a:rPr lang="en-US" altLang="en-US" sz="2400" b="1" dirty="0">
                <a:ea typeface="ＭＳ Ｐゴシック" panose="020B0600070205080204" pitchFamily="34" charset="-128"/>
              </a:rPr>
              <a:t>Horse sales and doctoring (US car/RV sales)</a:t>
            </a:r>
          </a:p>
          <a:p>
            <a:pPr algn="ctr">
              <a:buNone/>
            </a:pPr>
            <a:endParaRPr lang="en-US" altLang="en-US" sz="2400" b="1" dirty="0">
              <a:ea typeface="ＭＳ Ｐゴシック" panose="020B0600070205080204" pitchFamily="34" charset="-128"/>
            </a:endParaRPr>
          </a:p>
          <a:p>
            <a:pPr algn="ctr">
              <a:buNone/>
            </a:pPr>
            <a:r>
              <a:rPr lang="en-US" altLang="en-US" sz="2400" b="1" dirty="0">
                <a:ea typeface="ＭＳ Ｐゴシック" panose="020B0600070205080204" pitchFamily="34" charset="-128"/>
              </a:rPr>
              <a:t>Wood working</a:t>
            </a:r>
          </a:p>
          <a:p>
            <a:pPr algn="ctr">
              <a:buNone/>
            </a:pPr>
            <a:r>
              <a:rPr lang="en-US" altLang="en-US" sz="2400" b="1" dirty="0">
                <a:ea typeface="ＭＳ Ｐゴシック" panose="020B0600070205080204" pitchFamily="34" charset="-128"/>
              </a:rPr>
              <a:t>Basketmaking</a:t>
            </a:r>
          </a:p>
          <a:p>
            <a:pPr algn="ctr">
              <a:buNone/>
            </a:pPr>
            <a:endParaRPr lang="en-US" altLang="en-US" sz="2400" b="1" dirty="0">
              <a:ea typeface="ＭＳ Ｐゴシック" panose="020B0600070205080204" pitchFamily="34" charset="-128"/>
            </a:endParaRPr>
          </a:p>
          <a:p>
            <a:pPr algn="ctr">
              <a:buNone/>
            </a:pPr>
            <a:r>
              <a:rPr lang="en-US" altLang="en-US" sz="2400" b="1" dirty="0">
                <a:ea typeface="ＭＳ Ｐゴシック" panose="020B0600070205080204" pitchFamily="34" charset="-128"/>
              </a:rPr>
              <a:t>Fortune-telling</a:t>
            </a:r>
          </a:p>
          <a:p>
            <a:pPr algn="ctr">
              <a:buNone/>
            </a:pPr>
            <a:r>
              <a:rPr lang="en-US" altLang="en-US" sz="2400" b="1" dirty="0">
                <a:ea typeface="ＭＳ Ｐゴシック" panose="020B0600070205080204" pitchFamily="34" charset="-128"/>
              </a:rPr>
              <a:t>Middleman trading</a:t>
            </a:r>
          </a:p>
          <a:p>
            <a:pPr algn="ctr">
              <a:buNone/>
            </a:pPr>
            <a:endParaRPr lang="en-US" sz="2400" b="1" dirty="0">
              <a:ea typeface="ＭＳ Ｐゴシック" panose="020B0600070205080204" pitchFamily="34" charset="-128"/>
            </a:endParaRPr>
          </a:p>
          <a:p>
            <a:pPr algn="ctr">
              <a:buNone/>
            </a:pPr>
            <a:r>
              <a:rPr lang="en-US" altLang="en-US" sz="2400" b="1" dirty="0">
                <a:ea typeface="ＭＳ Ｐゴシック" panose="020B0600070205080204" pitchFamily="34" charset="-128"/>
              </a:rPr>
              <a:t>Some professions depended on mobility</a:t>
            </a:r>
            <a:endParaRPr lang="en-US" sz="2400" dirty="0"/>
          </a:p>
        </p:txBody>
      </p:sp>
    </p:spTree>
    <p:extLst>
      <p:ext uri="{BB962C8B-B14F-4D97-AF65-F5344CB8AC3E}">
        <p14:creationId xmlns:p14="http://schemas.microsoft.com/office/powerpoint/2010/main" val="40261208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AFC00533-FDA0-AB00-AB7B-42E690B31701}"/>
              </a:ext>
            </a:extLst>
          </p:cNvPr>
          <p:cNvSpPr>
            <a:spLocks noGrp="1"/>
          </p:cNvSpPr>
          <p:nvPr>
            <p:ph type="title"/>
          </p:nvPr>
        </p:nvSpPr>
        <p:spPr/>
        <p:txBody>
          <a:bodyPr/>
          <a:lstStyle/>
          <a:p>
            <a:r>
              <a:rPr lang="en-US" altLang="en-US" sz="2400" dirty="0">
                <a:ea typeface="ＭＳ Ｐゴシック" panose="020B0600070205080204" pitchFamily="34" charset="-128"/>
              </a:rPr>
              <a:t>Romani wedding, </a:t>
            </a:r>
            <a:r>
              <a:rPr lang="en-US" altLang="en-US" sz="2400" dirty="0" err="1">
                <a:ea typeface="ＭＳ Ｐゴシック" panose="020B0600070205080204" pitchFamily="34" charset="-128"/>
              </a:rPr>
              <a:t>Pazardhzik</a:t>
            </a:r>
            <a:r>
              <a:rPr lang="en-US" altLang="en-US" sz="2400" dirty="0">
                <a:ea typeface="ＭＳ Ｐゴシック" panose="020B0600070205080204" pitchFamily="34" charset="-128"/>
              </a:rPr>
              <a:t>, Bulgaria, 1984</a:t>
            </a:r>
          </a:p>
        </p:txBody>
      </p:sp>
      <p:pic>
        <p:nvPicPr>
          <p:cNvPr id="30722" name="Content Placeholder 3" descr="Untitled-12.jpg">
            <a:extLst>
              <a:ext uri="{FF2B5EF4-FFF2-40B4-BE49-F238E27FC236}">
                <a16:creationId xmlns:a16="http://schemas.microsoft.com/office/drawing/2014/main" id="{47165BC5-5197-0614-C3AD-5A91805FCC3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0542" r="-10542"/>
          <a:stretch>
            <a:fillRect/>
          </a:stretch>
        </p:blip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5F98B-30E5-0F50-A9DE-575CB31ABD99}"/>
              </a:ext>
            </a:extLst>
          </p:cNvPr>
          <p:cNvSpPr>
            <a:spLocks noGrp="1"/>
          </p:cNvSpPr>
          <p:nvPr>
            <p:ph type="title"/>
          </p:nvPr>
        </p:nvSpPr>
        <p:spPr>
          <a:xfrm>
            <a:off x="457200" y="838200"/>
            <a:ext cx="8229600" cy="579438"/>
          </a:xfrm>
        </p:spPr>
        <p:txBody>
          <a:bodyPr/>
          <a:lstStyle/>
          <a:p>
            <a:r>
              <a:rPr lang="en-US" dirty="0"/>
              <a:t>Gender: Women’s issues</a:t>
            </a:r>
            <a:br>
              <a:rPr lang="en-US" dirty="0"/>
            </a:br>
            <a:r>
              <a:rPr lang="en-US" sz="3200" dirty="0"/>
              <a:t>(true for Balkans in general)</a:t>
            </a:r>
            <a:br>
              <a:rPr lang="en-US" dirty="0"/>
            </a:br>
            <a:endParaRPr lang="en-US" dirty="0"/>
          </a:p>
        </p:txBody>
      </p:sp>
      <p:sp>
        <p:nvSpPr>
          <p:cNvPr id="3" name="Content Placeholder 2">
            <a:extLst>
              <a:ext uri="{FF2B5EF4-FFF2-40B4-BE49-F238E27FC236}">
                <a16:creationId xmlns:a16="http://schemas.microsoft.com/office/drawing/2014/main" id="{3664FCF8-3CDD-3E13-0C19-E44866DA411C}"/>
              </a:ext>
            </a:extLst>
          </p:cNvPr>
          <p:cNvSpPr>
            <a:spLocks noGrp="1"/>
          </p:cNvSpPr>
          <p:nvPr>
            <p:ph idx="1"/>
          </p:nvPr>
        </p:nvSpPr>
        <p:spPr>
          <a:xfrm>
            <a:off x="457200" y="1514901"/>
            <a:ext cx="8229600" cy="5343099"/>
          </a:xfrm>
        </p:spPr>
        <p:txBody>
          <a:bodyPr/>
          <a:lstStyle/>
          <a:p>
            <a:r>
              <a:rPr lang="en-US" dirty="0"/>
              <a:t>Patriarchy; patrilocal residence </a:t>
            </a:r>
          </a:p>
          <a:p>
            <a:r>
              <a:rPr lang="en-US" dirty="0"/>
              <a:t>Yet female domestic and ritual power</a:t>
            </a:r>
          </a:p>
          <a:p>
            <a:r>
              <a:rPr lang="en-US" dirty="0"/>
              <a:t>Domestic obligations</a:t>
            </a:r>
          </a:p>
          <a:p>
            <a:r>
              <a:rPr lang="en-US" dirty="0"/>
              <a:t>Also employment: double burden</a:t>
            </a:r>
          </a:p>
          <a:p>
            <a:r>
              <a:rPr lang="en-US" dirty="0"/>
              <a:t>Education</a:t>
            </a:r>
          </a:p>
          <a:p>
            <a:r>
              <a:rPr lang="en-US" dirty="0"/>
              <a:t>Domestic violence</a:t>
            </a:r>
          </a:p>
          <a:p>
            <a:r>
              <a:rPr lang="en-US" dirty="0"/>
              <a:t>Ritual duties</a:t>
            </a:r>
          </a:p>
          <a:p>
            <a:r>
              <a:rPr lang="en-US" dirty="0"/>
              <a:t>Sexuality, virginity, arranged marriage</a:t>
            </a:r>
          </a:p>
          <a:p>
            <a:r>
              <a:rPr lang="en-US" dirty="0"/>
              <a:t>Homophobia</a:t>
            </a:r>
          </a:p>
          <a:p>
            <a:endParaRPr lang="en-US" dirty="0"/>
          </a:p>
        </p:txBody>
      </p:sp>
    </p:spTree>
    <p:extLst>
      <p:ext uri="{BB962C8B-B14F-4D97-AF65-F5344CB8AC3E}">
        <p14:creationId xmlns:p14="http://schemas.microsoft.com/office/powerpoint/2010/main" val="20015838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E06A9-B843-A043-AB5F-E3FD276CA058}"/>
              </a:ext>
            </a:extLst>
          </p:cNvPr>
          <p:cNvSpPr>
            <a:spLocks noGrp="1"/>
          </p:cNvSpPr>
          <p:nvPr>
            <p:ph type="ctrTitle"/>
          </p:nvPr>
        </p:nvSpPr>
        <p:spPr>
          <a:xfrm>
            <a:off x="1143000" y="254000"/>
            <a:ext cx="6858000" cy="1435100"/>
          </a:xfrm>
        </p:spPr>
        <p:txBody>
          <a:bodyPr/>
          <a:lstStyle/>
          <a:p>
            <a:r>
              <a:rPr lang="en-US" b="1" dirty="0"/>
              <a:t>“gypsy”</a:t>
            </a:r>
          </a:p>
        </p:txBody>
      </p:sp>
      <p:sp>
        <p:nvSpPr>
          <p:cNvPr id="3" name="Subtitle 2">
            <a:extLst>
              <a:ext uri="{FF2B5EF4-FFF2-40B4-BE49-F238E27FC236}">
                <a16:creationId xmlns:a16="http://schemas.microsoft.com/office/drawing/2014/main" id="{21A5868B-78FD-7D4B-9DB2-11DEE60BDAE1}"/>
              </a:ext>
            </a:extLst>
          </p:cNvPr>
          <p:cNvSpPr>
            <a:spLocks noGrp="1"/>
          </p:cNvSpPr>
          <p:nvPr>
            <p:ph type="subTitle" idx="1"/>
          </p:nvPr>
        </p:nvSpPr>
        <p:spPr>
          <a:xfrm>
            <a:off x="-88900" y="1803400"/>
            <a:ext cx="9232900" cy="4800600"/>
          </a:xfrm>
        </p:spPr>
        <p:txBody>
          <a:bodyPr/>
          <a:lstStyle/>
          <a:p>
            <a:r>
              <a:rPr lang="en-US" b="1" dirty="0">
                <a:solidFill>
                  <a:schemeClr val="tx1"/>
                </a:solidFill>
                <a:latin typeface="+mn-lt"/>
              </a:rPr>
              <a:t>Stereotypes: Romantic and Criminal</a:t>
            </a:r>
            <a:endParaRPr lang="en-US" sz="3200" b="1" dirty="0">
              <a:solidFill>
                <a:schemeClr val="tx2"/>
              </a:solidFill>
            </a:endParaRPr>
          </a:p>
          <a:p>
            <a:endParaRPr lang="en-US" sz="3200" b="1" dirty="0">
              <a:solidFill>
                <a:schemeClr val="tx2"/>
              </a:solidFill>
            </a:endParaRPr>
          </a:p>
          <a:p>
            <a:endParaRPr lang="en-US" b="1" dirty="0">
              <a:solidFill>
                <a:schemeClr val="tx2"/>
              </a:solidFill>
            </a:endParaRPr>
          </a:p>
          <a:p>
            <a:r>
              <a:rPr lang="en-US" sz="3200" b="1" dirty="0">
                <a:solidFill>
                  <a:schemeClr val="tx2"/>
                </a:solidFill>
              </a:rPr>
              <a:t>Representation</a:t>
            </a:r>
          </a:p>
          <a:p>
            <a:r>
              <a:rPr lang="en-US" altLang="en-US" b="1" dirty="0">
                <a:solidFill>
                  <a:schemeClr val="tx2"/>
                </a:solidFill>
                <a:ea typeface="ＭＳ Ｐゴシック" panose="020B0600070205080204" pitchFamily="34" charset="-128"/>
              </a:rPr>
              <a:t>How do we know what we know about Roma?</a:t>
            </a:r>
          </a:p>
          <a:p>
            <a:r>
              <a:rPr lang="en-US" altLang="en-US" b="1" dirty="0">
                <a:solidFill>
                  <a:schemeClr val="tx2"/>
                </a:solidFill>
                <a:ea typeface="ＭＳ Ｐゴシック" panose="020B0600070205080204" pitchFamily="34" charset="-128"/>
              </a:rPr>
              <a:t>Who gets to define “Gypsies”/Roma?</a:t>
            </a:r>
          </a:p>
          <a:p>
            <a:endParaRPr lang="en-US" altLang="en-US" b="1" dirty="0">
              <a:solidFill>
                <a:schemeClr val="tx2"/>
              </a:solidFill>
              <a:ea typeface="ＭＳ Ｐゴシック" panose="020B0600070205080204" pitchFamily="34" charset="-128"/>
            </a:endParaRPr>
          </a:p>
          <a:p>
            <a:pPr algn="ctr" eaLnBrk="1" hangingPunct="1">
              <a:buFont typeface="Arial" panose="020B0604020202020204" pitchFamily="34" charset="0"/>
              <a:buNone/>
            </a:pPr>
            <a:endParaRPr lang="en-US" altLang="en-US" sz="2800" b="1" dirty="0">
              <a:solidFill>
                <a:schemeClr val="tx2"/>
              </a:solidFill>
              <a:ea typeface="ＭＳ Ｐゴシック" panose="020B0600070205080204" pitchFamily="34" charset="-128"/>
            </a:endParaRPr>
          </a:p>
          <a:p>
            <a:pPr algn="ctr" eaLnBrk="1" hangingPunct="1">
              <a:buFont typeface="Arial" panose="020B0604020202020204" pitchFamily="34" charset="0"/>
              <a:buNone/>
            </a:pPr>
            <a:endParaRPr lang="en-US" altLang="en-US" sz="2800" b="1" dirty="0">
              <a:ea typeface="ＭＳ Ｐゴシック" panose="020B0600070205080204" pitchFamily="34" charset="-128"/>
            </a:endParaRPr>
          </a:p>
          <a:p>
            <a:endParaRPr lang="en-US" sz="3200" b="1" dirty="0">
              <a:solidFill>
                <a:schemeClr val="tx2"/>
              </a:solidFill>
            </a:endParaRPr>
          </a:p>
          <a:p>
            <a:endParaRPr lang="en-US" dirty="0">
              <a:solidFill>
                <a:schemeClr val="tx1"/>
              </a:solidFill>
            </a:endParaRPr>
          </a:p>
        </p:txBody>
      </p:sp>
    </p:spTree>
    <p:extLst>
      <p:ext uri="{BB962C8B-B14F-4D97-AF65-F5344CB8AC3E}">
        <p14:creationId xmlns:p14="http://schemas.microsoft.com/office/powerpoint/2010/main" val="18335456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6F93BE8B-FCD6-FA15-2117-F4EC73BAA413}"/>
              </a:ext>
            </a:extLst>
          </p:cNvPr>
          <p:cNvSpPr>
            <a:spLocks noGrp="1"/>
          </p:cNvSpPr>
          <p:nvPr>
            <p:ph type="title"/>
          </p:nvPr>
        </p:nvSpPr>
        <p:spPr>
          <a:xfrm>
            <a:off x="661988" y="274638"/>
            <a:ext cx="8229600" cy="1143000"/>
          </a:xfrm>
        </p:spPr>
        <p:txBody>
          <a:bodyPr/>
          <a:lstStyle/>
          <a:p>
            <a:r>
              <a:rPr lang="en-US" altLang="en-US" sz="3200" dirty="0">
                <a:ea typeface="ＭＳ Ｐゴシック" panose="020B0600070205080204" pitchFamily="34" charset="-128"/>
              </a:rPr>
              <a:t>Romani wedding, </a:t>
            </a:r>
            <a:r>
              <a:rPr lang="en-US" altLang="en-US" sz="3200" dirty="0" err="1">
                <a:ea typeface="ＭＳ Ｐゴシック" panose="020B0600070205080204" pitchFamily="34" charset="-128"/>
              </a:rPr>
              <a:t>Šutka</a:t>
            </a:r>
            <a:r>
              <a:rPr lang="en-US" altLang="en-US" sz="3200" dirty="0">
                <a:ea typeface="ＭＳ Ｐゴシック" panose="020B0600070205080204" pitchFamily="34" charset="-128"/>
              </a:rPr>
              <a:t>, Macedonia, 1990</a:t>
            </a:r>
          </a:p>
        </p:txBody>
      </p:sp>
      <p:pic>
        <p:nvPicPr>
          <p:cNvPr id="31746" name="Content Placeholder 3" descr="5.5.jpg">
            <a:extLst>
              <a:ext uri="{FF2B5EF4-FFF2-40B4-BE49-F238E27FC236}">
                <a16:creationId xmlns:a16="http://schemas.microsoft.com/office/drawing/2014/main" id="{C13AA1D7-4C89-DFFF-99FB-4FA0EC26264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3402" r="-13402"/>
          <a:stretch>
            <a:fillRect/>
          </a:stretch>
        </p:blipFill>
        <p:spPr>
          <a:xfrm>
            <a:off x="661988" y="1417638"/>
            <a:ext cx="8229600" cy="4708525"/>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4D9C20DB-643D-9A0B-2995-7E900EE94C3F}"/>
              </a:ext>
            </a:extLst>
          </p:cNvPr>
          <p:cNvSpPr>
            <a:spLocks noGrp="1"/>
          </p:cNvSpPr>
          <p:nvPr>
            <p:ph type="title"/>
          </p:nvPr>
        </p:nvSpPr>
        <p:spPr/>
        <p:txBody>
          <a:bodyPr/>
          <a:lstStyle/>
          <a:p>
            <a:r>
              <a:rPr lang="en-US" altLang="en-US" sz="3200">
                <a:ea typeface="ＭＳ Ｐゴシック" panose="020B0600070205080204" pitchFamily="34" charset="-128"/>
              </a:rPr>
              <a:t>Romani wedding, Šutka, Macedonia</a:t>
            </a:r>
          </a:p>
        </p:txBody>
      </p:sp>
      <p:pic>
        <p:nvPicPr>
          <p:cNvPr id="33794" name="Content Placeholder 3" descr="5.10.jpg">
            <a:extLst>
              <a:ext uri="{FF2B5EF4-FFF2-40B4-BE49-F238E27FC236}">
                <a16:creationId xmlns:a16="http://schemas.microsoft.com/office/drawing/2014/main" id="{59DD37C9-428E-30FF-6C17-9D48D27074E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1293" r="-11293"/>
          <a:stretch>
            <a:fillRect/>
          </a:stretch>
        </p:blip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44E935A3-5B3E-0D03-63A2-AF1CDC2CD756}"/>
              </a:ext>
            </a:extLst>
          </p:cNvPr>
          <p:cNvSpPr>
            <a:spLocks noGrp="1"/>
          </p:cNvSpPr>
          <p:nvPr>
            <p:ph type="title"/>
          </p:nvPr>
        </p:nvSpPr>
        <p:spPr/>
        <p:txBody>
          <a:bodyPr/>
          <a:lstStyle/>
          <a:p>
            <a:r>
              <a:rPr lang="en-US" altLang="en-US" sz="2800">
                <a:ea typeface="ＭＳ Ｐゴシック" panose="020B0600070205080204" pitchFamily="34" charset="-128"/>
              </a:rPr>
              <a:t>Romani bride, Šutka, Macedonia</a:t>
            </a:r>
          </a:p>
        </p:txBody>
      </p:sp>
      <p:pic>
        <p:nvPicPr>
          <p:cNvPr id="35842" name="Content Placeholder 3" descr="high_res18.jpg">
            <a:extLst>
              <a:ext uri="{FF2B5EF4-FFF2-40B4-BE49-F238E27FC236}">
                <a16:creationId xmlns:a16="http://schemas.microsoft.com/office/drawing/2014/main" id="{F512AF93-7BD3-3F1B-F971-590557D6FBF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92178" r="-92178"/>
          <a:stretch>
            <a:fillRect/>
          </a:stretch>
        </p:blip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DB816421-86D8-A24D-98FC-4549EC437D44}"/>
              </a:ext>
            </a:extLst>
          </p:cNvPr>
          <p:cNvSpPr>
            <a:spLocks noGrp="1"/>
          </p:cNvSpPr>
          <p:nvPr>
            <p:ph type="title"/>
          </p:nvPr>
        </p:nvSpPr>
        <p:spPr>
          <a:xfrm>
            <a:off x="457200" y="274638"/>
            <a:ext cx="8229600" cy="995362"/>
          </a:xfrm>
        </p:spPr>
        <p:txBody>
          <a:bodyPr/>
          <a:lstStyle/>
          <a:p>
            <a:r>
              <a:rPr lang="en-US" altLang="en-US" sz="2400" dirty="0">
                <a:ea typeface="ＭＳ Ｐゴシック" panose="020B0600070205080204" pitchFamily="34" charset="-128"/>
              </a:rPr>
              <a:t>Macedonian Romani wedding, New York, 1996</a:t>
            </a:r>
            <a:br>
              <a:rPr lang="en-US" altLang="en-US" sz="2400" dirty="0">
                <a:ea typeface="ＭＳ Ｐゴシック" panose="020B0600070205080204" pitchFamily="34" charset="-128"/>
              </a:rPr>
            </a:br>
            <a:r>
              <a:rPr lang="en-US" sz="2400" dirty="0"/>
              <a:t>Order of the dance line expresses kinship ties</a:t>
            </a:r>
            <a:endParaRPr lang="en-US" altLang="en-US" sz="2400" dirty="0">
              <a:ea typeface="ＭＳ Ｐゴシック" panose="020B0600070205080204" pitchFamily="34" charset="-128"/>
            </a:endParaRPr>
          </a:p>
        </p:txBody>
      </p:sp>
      <p:pic>
        <p:nvPicPr>
          <p:cNvPr id="40962" name="Content Placeholder 3" descr="5.21.jpg">
            <a:extLst>
              <a:ext uri="{FF2B5EF4-FFF2-40B4-BE49-F238E27FC236}">
                <a16:creationId xmlns:a16="http://schemas.microsoft.com/office/drawing/2014/main" id="{6A89A49F-C102-9C91-BDCF-6D0B3600F7D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6654" r="-6654"/>
          <a:stretch>
            <a:fillRect/>
          </a:stretch>
        </p:blipFill>
        <p:spPr>
          <a:xfrm>
            <a:off x="457200" y="1417638"/>
            <a:ext cx="8229600" cy="4911725"/>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Blood-stained sheet in Macedonia, 1990</a:t>
            </a:r>
          </a:p>
        </p:txBody>
      </p:sp>
      <p:pic>
        <p:nvPicPr>
          <p:cNvPr id="4" name="Content Placeholder 3" descr="Sheet.jpg"/>
          <p:cNvPicPr>
            <a:picLocks noGrp="1" noChangeAspect="1"/>
          </p:cNvPicPr>
          <p:nvPr>
            <p:ph idx="1"/>
          </p:nvPr>
        </p:nvPicPr>
        <p:blipFill>
          <a:blip r:embed="rId2"/>
          <a:srcRect l="-2903" r="-2903"/>
          <a:stretch>
            <a:fillRect/>
          </a:stretch>
        </p:blipFill>
        <p:spPr/>
      </p:pic>
    </p:spTree>
    <p:extLst>
      <p:ext uri="{BB962C8B-B14F-4D97-AF65-F5344CB8AC3E}">
        <p14:creationId xmlns:p14="http://schemas.microsoft.com/office/powerpoint/2010/main" val="14344568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Double wedding, 1996</a:t>
            </a:r>
          </a:p>
        </p:txBody>
      </p:sp>
      <p:pic>
        <p:nvPicPr>
          <p:cNvPr id="4" name="Content Placeholder 3" descr="Ferhan.jpg"/>
          <p:cNvPicPr>
            <a:picLocks noGrp="1" noChangeAspect="1"/>
          </p:cNvPicPr>
          <p:nvPr>
            <p:ph idx="1"/>
          </p:nvPr>
        </p:nvPicPr>
        <p:blipFill>
          <a:blip r:embed="rId2"/>
          <a:srcRect l="-9319" r="-9319"/>
          <a:stretch>
            <a:fillRect/>
          </a:stretch>
        </p:blipFill>
        <p:spPr/>
      </p:pic>
    </p:spTree>
    <p:extLst>
      <p:ext uri="{BB962C8B-B14F-4D97-AF65-F5344CB8AC3E}">
        <p14:creationId xmlns:p14="http://schemas.microsoft.com/office/powerpoint/2010/main" val="17502604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Virginity? </a:t>
            </a:r>
            <a:r>
              <a:rPr lang="en-US" sz="3200" i="1" dirty="0"/>
              <a:t>Blaga Rakija </a:t>
            </a:r>
            <a:r>
              <a:rPr lang="en-US" sz="3200" dirty="0"/>
              <a:t>(sweet brandy)</a:t>
            </a:r>
          </a:p>
        </p:txBody>
      </p:sp>
      <p:pic>
        <p:nvPicPr>
          <p:cNvPr id="4" name="Content Placeholder 3" descr="Untitled-35.jpg"/>
          <p:cNvPicPr>
            <a:picLocks noGrp="1" noChangeAspect="1"/>
          </p:cNvPicPr>
          <p:nvPr>
            <p:ph idx="1"/>
          </p:nvPr>
        </p:nvPicPr>
        <p:blipFill>
          <a:blip r:embed="rId2"/>
          <a:srcRect l="-96819" r="-96819"/>
          <a:stretch>
            <a:fillRect/>
          </a:stretch>
        </p:blipFill>
        <p:spPr/>
      </p:pic>
    </p:spTree>
    <p:extLst>
      <p:ext uri="{BB962C8B-B14F-4D97-AF65-F5344CB8AC3E}">
        <p14:creationId xmlns:p14="http://schemas.microsoft.com/office/powerpoint/2010/main" val="978443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5256E-3BA4-CD52-D490-238A280171D0}"/>
              </a:ext>
            </a:extLst>
          </p:cNvPr>
          <p:cNvSpPr>
            <a:spLocks noGrp="1"/>
          </p:cNvSpPr>
          <p:nvPr>
            <p:ph type="title"/>
          </p:nvPr>
        </p:nvSpPr>
        <p:spPr>
          <a:xfrm>
            <a:off x="-101600" y="274638"/>
            <a:ext cx="9245600" cy="1038224"/>
          </a:xfrm>
        </p:spPr>
        <p:txBody>
          <a:bodyPr/>
          <a:lstStyle/>
          <a:p>
            <a:r>
              <a:rPr lang="en-US" sz="3200" dirty="0"/>
              <a:t>Wedding, 2018, Beograd</a:t>
            </a:r>
            <a:r>
              <a:rPr lang="en-US" sz="3200"/>
              <a:t>, Serbia, 3-part video</a:t>
            </a:r>
            <a:br>
              <a:rPr lang="en-US" sz="3200" dirty="0"/>
            </a:br>
            <a:r>
              <a:rPr lang="en-US" sz="3200" dirty="0"/>
              <a:t>https://</a:t>
            </a:r>
            <a:r>
              <a:rPr lang="en-US" sz="3200" dirty="0" err="1"/>
              <a:t>www.youtube.com</a:t>
            </a:r>
            <a:r>
              <a:rPr lang="en-US" sz="3200" dirty="0"/>
              <a:t>/</a:t>
            </a:r>
            <a:r>
              <a:rPr lang="en-US" sz="3200" dirty="0" err="1"/>
              <a:t>watch?v</a:t>
            </a:r>
            <a:r>
              <a:rPr lang="en-US" sz="3200" dirty="0"/>
              <a:t>=5z8Je_YVGhc</a:t>
            </a:r>
          </a:p>
        </p:txBody>
      </p:sp>
      <p:pic>
        <p:nvPicPr>
          <p:cNvPr id="5" name="Content Placeholder 4" descr="A picture containing person, indoor, stuffed&#10;&#10;Description automatically generated">
            <a:extLst>
              <a:ext uri="{FF2B5EF4-FFF2-40B4-BE49-F238E27FC236}">
                <a16:creationId xmlns:a16="http://schemas.microsoft.com/office/drawing/2014/main" id="{D1393477-FFEC-2A27-4C05-886F67CF7FFB}"/>
              </a:ext>
            </a:extLst>
          </p:cNvPr>
          <p:cNvPicPr>
            <a:picLocks noGrp="1" noChangeAspect="1"/>
          </p:cNvPicPr>
          <p:nvPr>
            <p:ph idx="1"/>
          </p:nvPr>
        </p:nvPicPr>
        <p:blipFill>
          <a:blip r:embed="rId2"/>
          <a:stretch>
            <a:fillRect/>
          </a:stretch>
        </p:blipFill>
        <p:spPr>
          <a:xfrm>
            <a:off x="698500" y="1312862"/>
            <a:ext cx="6645923" cy="5270500"/>
          </a:xfrm>
        </p:spPr>
      </p:pic>
    </p:spTree>
    <p:extLst>
      <p:ext uri="{BB962C8B-B14F-4D97-AF65-F5344CB8AC3E}">
        <p14:creationId xmlns:p14="http://schemas.microsoft.com/office/powerpoint/2010/main" val="29830409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International Roma Day, April 2011</a:t>
            </a:r>
          </a:p>
        </p:txBody>
      </p:sp>
      <p:pic>
        <p:nvPicPr>
          <p:cNvPr id="4" name="Content Placeholder 3" descr="283669_3874567595316_185143152_n.jpg"/>
          <p:cNvPicPr>
            <a:picLocks noGrp="1" noChangeAspect="1"/>
          </p:cNvPicPr>
          <p:nvPr>
            <p:ph idx="1"/>
          </p:nvPr>
        </p:nvPicPr>
        <p:blipFill>
          <a:blip r:embed="rId2"/>
          <a:srcRect l="-10610" r="-10610"/>
          <a:stretch>
            <a:fillRect/>
          </a:stretch>
        </p:blipFill>
        <p:spPr/>
      </p:pic>
    </p:spTree>
    <p:extLst>
      <p:ext uri="{BB962C8B-B14F-4D97-AF65-F5344CB8AC3E}">
        <p14:creationId xmlns:p14="http://schemas.microsoft.com/office/powerpoint/2010/main" val="3861571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063230"/>
            <a:ext cx="6172200" cy="354367"/>
          </a:xfrm>
        </p:spPr>
        <p:txBody>
          <a:bodyPr>
            <a:normAutofit fontScale="90000"/>
          </a:bodyPr>
          <a:lstStyle/>
          <a:p>
            <a:r>
              <a:rPr lang="en-US" sz="2400" b="1" dirty="0"/>
              <a:t>Esmeralda, Disney’s Hunchback of Notre Dame</a:t>
            </a:r>
          </a:p>
        </p:txBody>
      </p:sp>
      <p:pic>
        <p:nvPicPr>
          <p:cNvPr id="4" name="Content Placeholder 3" descr="Esmeralda.png"/>
          <p:cNvPicPr>
            <a:picLocks noGrp="1" noChangeAspect="1"/>
          </p:cNvPicPr>
          <p:nvPr>
            <p:ph idx="1"/>
          </p:nvPr>
        </p:nvPicPr>
        <p:blipFill>
          <a:blip r:embed="rId2">
            <a:extLst>
              <a:ext uri="{28A0092B-C50C-407E-A947-70E740481C1C}">
                <a14:useLocalDpi xmlns:a14="http://schemas.microsoft.com/office/drawing/2010/main" val="0"/>
              </a:ext>
            </a:extLst>
          </a:blip>
          <a:srcRect l="-51587" r="-51587"/>
          <a:stretch>
            <a:fillRect/>
          </a:stretch>
        </p:blipFill>
        <p:spPr>
          <a:xfrm>
            <a:off x="1317834" y="1623057"/>
            <a:ext cx="6172200" cy="4239943"/>
          </a:xfrm>
        </p:spPr>
      </p:pic>
    </p:spTree>
    <p:extLst>
      <p:ext uri="{BB962C8B-B14F-4D97-AF65-F5344CB8AC3E}">
        <p14:creationId xmlns:p14="http://schemas.microsoft.com/office/powerpoint/2010/main" val="1205195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063230"/>
            <a:ext cx="6172200" cy="479264"/>
          </a:xfrm>
        </p:spPr>
        <p:txBody>
          <a:bodyPr>
            <a:normAutofit fontScale="90000"/>
          </a:bodyPr>
          <a:lstStyle/>
          <a:p>
            <a:r>
              <a:rPr lang="en-US" b="1" dirty="0"/>
              <a:t>Gypsy Crunch Cereal</a:t>
            </a:r>
          </a:p>
        </p:txBody>
      </p:sp>
      <p:pic>
        <p:nvPicPr>
          <p:cNvPr id="4" name="Content Placeholder 3" descr="Gypsy crunch.tiff"/>
          <p:cNvPicPr>
            <a:picLocks noGrp="1" noChangeAspect="1"/>
          </p:cNvPicPr>
          <p:nvPr>
            <p:ph idx="1"/>
          </p:nvPr>
        </p:nvPicPr>
        <p:blipFill>
          <a:blip r:embed="rId2">
            <a:extLst>
              <a:ext uri="{28A0092B-C50C-407E-A947-70E740481C1C}">
                <a14:useLocalDpi xmlns:a14="http://schemas.microsoft.com/office/drawing/2010/main" val="0"/>
              </a:ext>
            </a:extLst>
          </a:blip>
          <a:srcRect t="-12720" b="-12720"/>
          <a:stretch>
            <a:fillRect/>
          </a:stretch>
        </p:blipFill>
        <p:spPr>
          <a:xfrm>
            <a:off x="1485900" y="1406129"/>
            <a:ext cx="6172200" cy="4594622"/>
          </a:xfrm>
        </p:spPr>
      </p:pic>
    </p:spTree>
    <p:extLst>
      <p:ext uri="{BB962C8B-B14F-4D97-AF65-F5344CB8AC3E}">
        <p14:creationId xmlns:p14="http://schemas.microsoft.com/office/powerpoint/2010/main" val="2822390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Placeholder 4" descr="IMG_3179.jpg"/>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2205356" y="1316832"/>
            <a:ext cx="4713444" cy="3850580"/>
          </a:xfrm>
        </p:spPr>
      </p:pic>
      <p:sp>
        <p:nvSpPr>
          <p:cNvPr id="4" name="Text Placeholder 3"/>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4256580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age001-7.jpg"/>
          <p:cNvPicPr>
            <a:picLocks noGrp="1" noChangeAspect="1"/>
          </p:cNvPicPr>
          <p:nvPr>
            <p:ph idx="1"/>
          </p:nvPr>
        </p:nvPicPr>
        <p:blipFill>
          <a:blip r:embed="rId2">
            <a:extLst>
              <a:ext uri="{28A0092B-C50C-407E-A947-70E740481C1C}">
                <a14:useLocalDpi xmlns:a14="http://schemas.microsoft.com/office/drawing/2010/main" val="0"/>
              </a:ext>
            </a:extLst>
          </a:blip>
          <a:srcRect t="29201" b="29201"/>
          <a:stretch>
            <a:fillRect/>
          </a:stretch>
        </p:blipFill>
        <p:spPr>
          <a:xfrm>
            <a:off x="1485900" y="1303332"/>
            <a:ext cx="6172200" cy="4148541"/>
          </a:xfrm>
        </p:spPr>
      </p:pic>
    </p:spTree>
    <p:extLst>
      <p:ext uri="{BB962C8B-B14F-4D97-AF65-F5344CB8AC3E}">
        <p14:creationId xmlns:p14="http://schemas.microsoft.com/office/powerpoint/2010/main" val="3739765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wildwoman sisterhood.jpg"/>
          <p:cNvPicPr>
            <a:picLocks noGrp="1" noChangeAspect="1"/>
          </p:cNvPicPr>
          <p:nvPr>
            <p:ph idx="1"/>
          </p:nvPr>
        </p:nvPicPr>
        <p:blipFill>
          <a:blip r:embed="rId2">
            <a:extLst>
              <a:ext uri="{28A0092B-C50C-407E-A947-70E740481C1C}">
                <a14:useLocalDpi xmlns:a14="http://schemas.microsoft.com/office/drawing/2010/main" val="0"/>
              </a:ext>
            </a:extLst>
          </a:blip>
          <a:srcRect l="-40915" r="-40915"/>
          <a:stretch>
            <a:fillRect/>
          </a:stretch>
        </p:blipFill>
        <p:spPr>
          <a:xfrm>
            <a:off x="1485900" y="1541016"/>
            <a:ext cx="6172200" cy="3910857"/>
          </a:xfrm>
        </p:spPr>
      </p:pic>
    </p:spTree>
    <p:extLst>
      <p:ext uri="{BB962C8B-B14F-4D97-AF65-F5344CB8AC3E}">
        <p14:creationId xmlns:p14="http://schemas.microsoft.com/office/powerpoint/2010/main" val="34249971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949866"/>
            <a:ext cx="6172200" cy="793853"/>
          </a:xfrm>
        </p:spPr>
        <p:txBody>
          <a:bodyPr>
            <a:normAutofit fontScale="90000"/>
          </a:bodyPr>
          <a:lstStyle/>
          <a:p>
            <a:pPr algn="ctr"/>
            <a:r>
              <a:rPr lang="en-US" b="1" dirty="0">
                <a:latin typeface="+mn-lt"/>
              </a:rPr>
              <a:t>Cultural Appropriation: </a:t>
            </a:r>
            <a:br>
              <a:rPr lang="en-US" b="1" dirty="0">
                <a:latin typeface="+mn-lt"/>
              </a:rPr>
            </a:br>
            <a:r>
              <a:rPr lang="en-US" b="1" dirty="0">
                <a:latin typeface="+mn-lt"/>
              </a:rPr>
              <a:t>Fashion, food, magic, music</a:t>
            </a:r>
          </a:p>
        </p:txBody>
      </p:sp>
      <p:pic>
        <p:nvPicPr>
          <p:cNvPr id="4" name="Content Placeholder 3" descr="11154754_10205344069354363_2929852304478165671_o.jpg"/>
          <p:cNvPicPr>
            <a:picLocks noGrp="1" noChangeAspect="1"/>
          </p:cNvPicPr>
          <p:nvPr>
            <p:ph idx="1"/>
          </p:nvPr>
        </p:nvPicPr>
        <p:blipFill>
          <a:blip r:embed="rId2">
            <a:extLst>
              <a:ext uri="{28A0092B-C50C-407E-A947-70E740481C1C}">
                <a14:useLocalDpi xmlns:a14="http://schemas.microsoft.com/office/drawing/2010/main" val="0"/>
              </a:ext>
            </a:extLst>
          </a:blip>
          <a:srcRect t="-3592" b="-3592"/>
          <a:stretch>
            <a:fillRect/>
          </a:stretch>
        </p:blipFill>
        <p:spPr>
          <a:xfrm>
            <a:off x="1485900" y="1942182"/>
            <a:ext cx="6172200" cy="3761078"/>
          </a:xfrm>
        </p:spPr>
      </p:pic>
    </p:spTree>
    <p:extLst>
      <p:ext uri="{BB962C8B-B14F-4D97-AF65-F5344CB8AC3E}">
        <p14:creationId xmlns:p14="http://schemas.microsoft.com/office/powerpoint/2010/main" val="1453220278"/>
      </p:ext>
    </p:extLst>
  </p:cSld>
  <p:clrMapOvr>
    <a:masterClrMapping/>
  </p:clrMapOvr>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12522</TotalTime>
  <Words>950</Words>
  <Application>Microsoft Macintosh PowerPoint</Application>
  <PresentationFormat>On-screen Show (4:3)</PresentationFormat>
  <Paragraphs>127</Paragraphs>
  <Slides>38</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38</vt:i4>
      </vt:variant>
    </vt:vector>
  </HeadingPairs>
  <TitlesOfParts>
    <vt:vector size="41" baseType="lpstr">
      <vt:lpstr>Arial</vt:lpstr>
      <vt:lpstr>Calibri</vt:lpstr>
      <vt:lpstr>Office Theme</vt:lpstr>
      <vt:lpstr>Balkan Romani Music and Dance</vt:lpstr>
      <vt:lpstr>PowerPoint Presentation</vt:lpstr>
      <vt:lpstr>“gypsy”</vt:lpstr>
      <vt:lpstr>Esmeralda, Disney’s Hunchback of Notre Dame</vt:lpstr>
      <vt:lpstr>Gypsy Crunch Cereal</vt:lpstr>
      <vt:lpstr>PowerPoint Presentation</vt:lpstr>
      <vt:lpstr>PowerPoint Presentation</vt:lpstr>
      <vt:lpstr>PowerPoint Presentation</vt:lpstr>
      <vt:lpstr>Cultural Appropriation:  Fashion, food, magic, music</vt:lpstr>
      <vt:lpstr>PowerPoint Presentation</vt:lpstr>
      <vt:lpstr>PowerPoint Presentation</vt:lpstr>
      <vt:lpstr>PowerPoint Presentation</vt:lpstr>
      <vt:lpstr>Romani “gypsies” arrested by Seattle police March 26, 1937 (Seattle Post- Intellingencer) </vt:lpstr>
      <vt:lpstr>“The nation against gypsy terror and invasion” 2015</vt:lpstr>
      <vt:lpstr>Feb. 16, 2019 </vt:lpstr>
      <vt:lpstr>Death to mangali (slur for Roma)</vt:lpstr>
      <vt:lpstr>Demolitions, evictions, August 2020</vt:lpstr>
      <vt:lpstr>EU Alliance of Conservatives, The Future of Europe:  Traditionalism, Christian Values, Patriotism Bulgarian MP Angel Dzhambazki </vt:lpstr>
      <vt:lpstr>Current protests and court case in Niš, South Serbia Re: Lack of electricity in a large Romani neighborhood</vt:lpstr>
      <vt:lpstr>Justice Denied: Roma in the Criminal Justice System  (Serbia and North Macedonia, 2021)</vt:lpstr>
      <vt:lpstr>Roma: largest minority in Europe</vt:lpstr>
      <vt:lpstr>Roma</vt:lpstr>
      <vt:lpstr>PowerPoint Presentation</vt:lpstr>
      <vt:lpstr>PowerPoint Presentation</vt:lpstr>
      <vt:lpstr>PowerPoint Presentation</vt:lpstr>
      <vt:lpstr>PowerPoint Presentation</vt:lpstr>
      <vt:lpstr>Historical Occupations: Gendered </vt:lpstr>
      <vt:lpstr>Romani wedding, Pazardhzik, Bulgaria, 1984</vt:lpstr>
      <vt:lpstr>Gender: Women’s issues (true for Balkans in general) </vt:lpstr>
      <vt:lpstr>Romani wedding, Šutka, Macedonia, 1990</vt:lpstr>
      <vt:lpstr>Romani wedding, Šutka, Macedonia</vt:lpstr>
      <vt:lpstr>Romani bride, Šutka, Macedonia</vt:lpstr>
      <vt:lpstr>Macedonian Romani wedding, New York, 1996 Order of the dance line expresses kinship ties</vt:lpstr>
      <vt:lpstr>Blood-stained sheet in Macedonia, 1990</vt:lpstr>
      <vt:lpstr>Double wedding, 1996</vt:lpstr>
      <vt:lpstr>Virginity? Blaga Rakija (sweet brandy)</vt:lpstr>
      <vt:lpstr>Wedding, 2018, Beograd, Serbia, 3-part video https://www.youtube.com/watch?v=5z8Je_YVGhc</vt:lpstr>
      <vt:lpstr>International Roma Day, April 2011</vt:lpstr>
    </vt:vector>
  </TitlesOfParts>
  <Company>University of Oregon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Gypsy Music, Hybridity and Appropriation:  Balkan Dilemmas of Post-modernity</dc:title>
  <dc:creator>Carol Silverman</dc:creator>
  <cp:lastModifiedBy>Carol Silverman</cp:lastModifiedBy>
  <cp:revision>170</cp:revision>
  <dcterms:created xsi:type="dcterms:W3CDTF">2012-03-05T02:04:01Z</dcterms:created>
  <dcterms:modified xsi:type="dcterms:W3CDTF">2023-03-08T02:40:01Z</dcterms:modified>
</cp:coreProperties>
</file>